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477" r:id="rId3"/>
    <p:sldId id="257" r:id="rId4"/>
    <p:sldId id="258" r:id="rId5"/>
    <p:sldId id="259" r:id="rId6"/>
    <p:sldId id="260" r:id="rId7"/>
    <p:sldId id="261" r:id="rId8"/>
    <p:sldId id="469" r:id="rId9"/>
    <p:sldId id="262" r:id="rId10"/>
    <p:sldId id="470" r:id="rId11"/>
    <p:sldId id="263" r:id="rId12"/>
    <p:sldId id="468" r:id="rId13"/>
    <p:sldId id="471" r:id="rId14"/>
    <p:sldId id="472" r:id="rId15"/>
    <p:sldId id="473" r:id="rId16"/>
    <p:sldId id="474" r:id="rId17"/>
    <p:sldId id="478" r:id="rId18"/>
    <p:sldId id="475" r:id="rId19"/>
    <p:sldId id="476" r:id="rId20"/>
    <p:sldId id="4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7" d="100"/>
          <a:sy n="87" d="100"/>
        </p:scale>
        <p:origin x="-1470" y="-7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D83AF04-3A8A-40CA-8EDE-40E42B4B887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95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4782D2-8A0C-408F-84A7-D790A19B97E9}"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83AF04-3A8A-40CA-8EDE-40E42B4B887D}" type="slidenum">
              <a:rPr lang="en-US" smtClean="0"/>
              <a:t>‹#›</a:t>
            </a:fld>
            <a:endParaRPr lang="en-US"/>
          </a:p>
        </p:txBody>
      </p:sp>
    </p:spTree>
    <p:extLst>
      <p:ext uri="{BB962C8B-B14F-4D97-AF65-F5344CB8AC3E}">
        <p14:creationId xmlns:p14="http://schemas.microsoft.com/office/powerpoint/2010/main" val="49113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4910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103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spTree>
    <p:extLst>
      <p:ext uri="{BB962C8B-B14F-4D97-AF65-F5344CB8AC3E}">
        <p14:creationId xmlns:p14="http://schemas.microsoft.com/office/powerpoint/2010/main" val="3207875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345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914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4818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066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spTree>
    <p:extLst>
      <p:ext uri="{BB962C8B-B14F-4D97-AF65-F5344CB8AC3E}">
        <p14:creationId xmlns:p14="http://schemas.microsoft.com/office/powerpoint/2010/main" val="353380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782D2-8A0C-408F-84A7-D790A19B97E9}"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83AF04-3A8A-40CA-8EDE-40E42B4B887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6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782D2-8A0C-408F-84A7-D790A19B97E9}"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83AF04-3A8A-40CA-8EDE-40E42B4B887D}"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53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4782D2-8A0C-408F-84A7-D790A19B97E9}" type="datetimeFigureOut">
              <a:rPr lang="en-US" smtClean="0"/>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83AF04-3A8A-40CA-8EDE-40E42B4B887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893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4782D2-8A0C-408F-84A7-D790A19B97E9}" type="datetimeFigureOut">
              <a:rPr lang="en-US" smtClean="0"/>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83AF04-3A8A-40CA-8EDE-40E42B4B887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07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782D2-8A0C-408F-84A7-D790A19B97E9}" type="datetimeFigureOut">
              <a:rPr lang="en-US" smtClean="0"/>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83AF04-3A8A-40CA-8EDE-40E42B4B887D}" type="slidenum">
              <a:rPr lang="en-US" smtClean="0"/>
              <a:t>‹#›</a:t>
            </a:fld>
            <a:endParaRPr lang="en-US"/>
          </a:p>
        </p:txBody>
      </p:sp>
    </p:spTree>
    <p:extLst>
      <p:ext uri="{BB962C8B-B14F-4D97-AF65-F5344CB8AC3E}">
        <p14:creationId xmlns:p14="http://schemas.microsoft.com/office/powerpoint/2010/main" val="258206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4782D2-8A0C-408F-84A7-D790A19B97E9}"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83AF04-3A8A-40CA-8EDE-40E42B4B887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902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4782D2-8A0C-408F-84A7-D790A19B97E9}"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83AF04-3A8A-40CA-8EDE-40E42B4B887D}" type="slidenum">
              <a:rPr lang="en-US" smtClean="0"/>
              <a:t>‹#›</a:t>
            </a:fld>
            <a:endParaRPr lang="en-US"/>
          </a:p>
        </p:txBody>
      </p:sp>
    </p:spTree>
    <p:extLst>
      <p:ext uri="{BB962C8B-B14F-4D97-AF65-F5344CB8AC3E}">
        <p14:creationId xmlns:p14="http://schemas.microsoft.com/office/powerpoint/2010/main" val="1556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4782D2-8A0C-408F-84A7-D790A19B97E9}" type="datetimeFigureOut">
              <a:rPr lang="en-US" smtClean="0"/>
              <a:t>11/13/2017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D83AF04-3A8A-40CA-8EDE-40E42B4B887D}" type="slidenum">
              <a:rPr lang="en-US" smtClean="0"/>
              <a:t>‹#›</a:t>
            </a:fld>
            <a:endParaRPr lang="en-US"/>
          </a:p>
        </p:txBody>
      </p:sp>
    </p:spTree>
    <p:extLst>
      <p:ext uri="{BB962C8B-B14F-4D97-AF65-F5344CB8AC3E}">
        <p14:creationId xmlns:p14="http://schemas.microsoft.com/office/powerpoint/2010/main" val="38961088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E4925-B029-4C31-9942-D2FCCDBDD9CF}"/>
              </a:ext>
            </a:extLst>
          </p:cNvPr>
          <p:cNvSpPr>
            <a:spLocks noGrp="1"/>
          </p:cNvSpPr>
          <p:nvPr>
            <p:ph type="ctrTitle"/>
          </p:nvPr>
        </p:nvSpPr>
        <p:spPr>
          <a:xfrm>
            <a:off x="1456888" y="660967"/>
            <a:ext cx="9144000" cy="2879183"/>
          </a:xfrm>
        </p:spPr>
        <p:txBody>
          <a:bodyPr>
            <a:normAutofit/>
          </a:bodyPr>
          <a:lstStyle/>
          <a:p>
            <a:r>
              <a:rPr lang="en-US" sz="4000" dirty="0">
                <a:latin typeface="Arial" panose="020B0604020202020204" pitchFamily="34" charset="0"/>
                <a:cs typeface="Arial" panose="020B0604020202020204" pitchFamily="34" charset="0"/>
              </a:rPr>
              <a:t>REGION BASED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CONVOLUTIONAL NEURAL NETWORKS</a:t>
            </a:r>
          </a:p>
        </p:txBody>
      </p:sp>
      <p:sp>
        <p:nvSpPr>
          <p:cNvPr id="3" name="Subtitle 2">
            <a:extLst>
              <a:ext uri="{FF2B5EF4-FFF2-40B4-BE49-F238E27FC236}">
                <a16:creationId xmlns:a16="http://schemas.microsoft.com/office/drawing/2014/main" xmlns="" id="{629397A4-4337-4D10-AF04-C450011F2A22}"/>
              </a:ext>
            </a:extLst>
          </p:cNvPr>
          <p:cNvSpPr>
            <a:spLocks noGrp="1"/>
          </p:cNvSpPr>
          <p:nvPr>
            <p:ph type="subTitle" idx="1"/>
          </p:nvPr>
        </p:nvSpPr>
        <p:spPr/>
        <p:txBody>
          <a:bodyPr>
            <a:normAutofit lnSpcReduction="10000"/>
          </a:bodyPr>
          <a:lstStyle/>
          <a:p>
            <a:pPr algn="r"/>
            <a:r>
              <a:rPr lang="en-US" dirty="0"/>
              <a:t>By:</a:t>
            </a:r>
          </a:p>
          <a:p>
            <a:pPr algn="r"/>
            <a:r>
              <a:rPr lang="en-US" dirty="0"/>
              <a:t>Ajay </a:t>
            </a:r>
            <a:r>
              <a:rPr lang="en-US" dirty="0" err="1"/>
              <a:t>Dinakar</a:t>
            </a:r>
            <a:r>
              <a:rPr lang="en-US" dirty="0"/>
              <a:t> </a:t>
            </a:r>
            <a:r>
              <a:rPr lang="en-US" dirty="0" err="1"/>
              <a:t>Kandavalli</a:t>
            </a:r>
            <a:endParaRPr lang="en-US" dirty="0"/>
          </a:p>
          <a:p>
            <a:pPr algn="r"/>
            <a:r>
              <a:rPr lang="en-US" dirty="0"/>
              <a:t>Nikhil Vangeti</a:t>
            </a:r>
          </a:p>
        </p:txBody>
      </p:sp>
    </p:spTree>
    <p:extLst>
      <p:ext uri="{BB962C8B-B14F-4D97-AF65-F5344CB8AC3E}">
        <p14:creationId xmlns:p14="http://schemas.microsoft.com/office/powerpoint/2010/main" val="2527312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4AC57D-A6DC-4B53-A5B6-2AA3529478EB}"/>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Insight 2: Combine All Models into One Network</a:t>
            </a:r>
            <a:endParaRPr lang="en-US" sz="26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2AB564B7-C6ED-48A0-83E6-25716371AF95}"/>
              </a:ext>
            </a:extLst>
          </p:cNvPr>
          <p:cNvSpPr>
            <a:spLocks noGrp="1"/>
          </p:cNvSpPr>
          <p:nvPr>
            <p:ph sz="half" idx="1"/>
          </p:nvPr>
        </p:nvSpPr>
        <p:spPr/>
        <p:txBody>
          <a:bodyPr>
            <a:normAutofit/>
          </a:bodyPr>
          <a:lstStyle/>
          <a:p>
            <a:r>
              <a:rPr lang="en-US" sz="1800" dirty="0">
                <a:latin typeface="Calibri" panose="020F0502020204030204" pitchFamily="34" charset="0"/>
                <a:cs typeface="Calibri" panose="020F0502020204030204" pitchFamily="34" charset="0"/>
              </a:rPr>
              <a:t>The second insight of Fast R-CNN is to jointly train the CNN, classifier, and bounding box regressor in a single model. Where earlier we had different models to extract image features (CNN), classify (SVM), and tighten bounding boxes (regressor), </a:t>
            </a:r>
            <a:r>
              <a:rPr lang="en-US" sz="1800" b="1" dirty="0">
                <a:latin typeface="Calibri" panose="020F0502020204030204" pitchFamily="34" charset="0"/>
                <a:cs typeface="Calibri" panose="020F0502020204030204" pitchFamily="34" charset="0"/>
              </a:rPr>
              <a:t>Fast R-CNN instead used a single network to compute all three.</a:t>
            </a:r>
            <a:endParaRPr lang="en-US" sz="1800" dirty="0">
              <a:latin typeface="Calibri" panose="020F0502020204030204" pitchFamily="34" charset="0"/>
              <a:cs typeface="Calibri" panose="020F0502020204030204" pitchFamily="34" charset="0"/>
            </a:endParaRPr>
          </a:p>
        </p:txBody>
      </p:sp>
      <p:pic>
        <p:nvPicPr>
          <p:cNvPr id="5122" name="Picture 2" descr="https://cdn-images-1.medium.com/max/1600/1*E_P1vAEbGT4HNYjqMtIz4g.png">
            <a:extLst>
              <a:ext uri="{FF2B5EF4-FFF2-40B4-BE49-F238E27FC236}">
                <a16:creationId xmlns:a16="http://schemas.microsoft.com/office/drawing/2014/main" xmlns="" id="{D5B227D4-6AC1-4F9C-94AC-141541C88E5B}"/>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6181725" y="2673610"/>
            <a:ext cx="4718050" cy="308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4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285D8E9-3985-422B-8447-4AAA0064E802}"/>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Insight2</a:t>
            </a:r>
          </a:p>
        </p:txBody>
      </p:sp>
      <p:sp>
        <p:nvSpPr>
          <p:cNvPr id="6" name="Content Placeholder 5">
            <a:extLst>
              <a:ext uri="{FF2B5EF4-FFF2-40B4-BE49-F238E27FC236}">
                <a16:creationId xmlns:a16="http://schemas.microsoft.com/office/drawing/2014/main" xmlns="" id="{B2ED4767-8CD6-4835-99FB-18D00938A500}"/>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 Fast R-CNN replaced the SVM classifier with a </a:t>
            </a:r>
            <a:r>
              <a:rPr lang="en-US" sz="1800" dirty="0" err="1">
                <a:latin typeface="Calibri" panose="020F0502020204030204" pitchFamily="34" charset="0"/>
                <a:cs typeface="Calibri" panose="020F0502020204030204" pitchFamily="34" charset="0"/>
              </a:rPr>
              <a:t>softmax</a:t>
            </a:r>
            <a:r>
              <a:rPr lang="en-US" sz="1800" dirty="0">
                <a:latin typeface="Calibri" panose="020F0502020204030204" pitchFamily="34" charset="0"/>
                <a:cs typeface="Calibri" panose="020F0502020204030204" pitchFamily="34" charset="0"/>
              </a:rPr>
              <a:t> layer on top of the CNN to output a classification</a:t>
            </a:r>
            <a:r>
              <a:rPr lang="en-US" sz="1800" dirty="0" smtClean="0">
                <a:latin typeface="Calibri" panose="020F0502020204030204" pitchFamily="34" charset="0"/>
                <a:cs typeface="Calibri" panose="020F0502020204030204" pitchFamily="34" charset="0"/>
              </a:rPr>
              <a:t>.</a:t>
            </a:r>
          </a:p>
          <a:p>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It also added a linear regression layer parallel to the </a:t>
            </a:r>
            <a:r>
              <a:rPr lang="en-US" sz="1800" dirty="0" err="1">
                <a:latin typeface="Calibri" panose="020F0502020204030204" pitchFamily="34" charset="0"/>
                <a:cs typeface="Calibri" panose="020F0502020204030204" pitchFamily="34" charset="0"/>
              </a:rPr>
              <a:t>softmax</a:t>
            </a:r>
            <a:r>
              <a:rPr lang="en-US" sz="1800" dirty="0">
                <a:latin typeface="Calibri" panose="020F0502020204030204" pitchFamily="34" charset="0"/>
                <a:cs typeface="Calibri" panose="020F0502020204030204" pitchFamily="34" charset="0"/>
              </a:rPr>
              <a:t> layer to output bounding box coordinates</a:t>
            </a:r>
            <a:r>
              <a:rPr lang="en-US" sz="1800" dirty="0" smtClean="0">
                <a:latin typeface="Calibri" panose="020F0502020204030204" pitchFamily="34" charset="0"/>
                <a:cs typeface="Calibri" panose="020F0502020204030204" pitchFamily="34" charset="0"/>
              </a:rPr>
              <a:t>.</a:t>
            </a:r>
          </a:p>
          <a:p>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In this way, all the outputs needed came from one single network! Here are the inputs and outputs to this overall </a:t>
            </a:r>
            <a:r>
              <a:rPr lang="en-US" sz="1800" dirty="0" smtClean="0">
                <a:latin typeface="Calibri" panose="020F0502020204030204" pitchFamily="34" charset="0"/>
                <a:cs typeface="Calibri" panose="020F0502020204030204" pitchFamily="34" charset="0"/>
              </a:rPr>
              <a:t>model</a:t>
            </a: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860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770D4-57BE-4318-81DE-373BEEBCA6FD}"/>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ROI Pooling</a:t>
            </a:r>
          </a:p>
        </p:txBody>
      </p:sp>
      <p:sp>
        <p:nvSpPr>
          <p:cNvPr id="5" name="Content Placeholder 4">
            <a:extLst>
              <a:ext uri="{FF2B5EF4-FFF2-40B4-BE49-F238E27FC236}">
                <a16:creationId xmlns:a16="http://schemas.microsoft.com/office/drawing/2014/main" xmlns="" id="{C9C9B170-EFDE-4BFC-855C-F0D42A937305}"/>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The Network first processes the whole image with several convolutional and max pooling layers to produce a </a:t>
            </a:r>
            <a:r>
              <a:rPr lang="en-US" sz="1800" dirty="0" err="1">
                <a:latin typeface="Calibri" panose="020F0502020204030204" pitchFamily="34" charset="0"/>
                <a:cs typeface="Calibri" panose="020F0502020204030204" pitchFamily="34" charset="0"/>
              </a:rPr>
              <a:t>conv</a:t>
            </a:r>
            <a:r>
              <a:rPr lang="en-US" sz="1800" dirty="0">
                <a:latin typeface="Calibri" panose="020F0502020204030204" pitchFamily="34" charset="0"/>
                <a:cs typeface="Calibri" panose="020F0502020204030204" pitchFamily="34" charset="0"/>
              </a:rPr>
              <a:t> feature map.</a:t>
            </a:r>
          </a:p>
          <a:p>
            <a:r>
              <a:rPr lang="en-US" sz="1800" dirty="0">
                <a:latin typeface="Calibri" panose="020F0502020204030204" pitchFamily="34" charset="0"/>
                <a:cs typeface="Calibri" panose="020F0502020204030204" pitchFamily="34" charset="0"/>
              </a:rPr>
              <a:t>ROI Pooling – Region of interest pooling</a:t>
            </a:r>
          </a:p>
          <a:p>
            <a:r>
              <a:rPr lang="en-US" sz="1800" dirty="0">
                <a:latin typeface="Calibri" panose="020F0502020204030204" pitchFamily="34" charset="0"/>
                <a:cs typeface="Calibri" panose="020F0502020204030204" pitchFamily="34" charset="0"/>
              </a:rPr>
              <a:t>This is an operation widely used in object detection tasks using convolutional neural networks.</a:t>
            </a:r>
          </a:p>
          <a:p>
            <a:r>
              <a:rPr lang="en-US" sz="1800" dirty="0">
                <a:latin typeface="Calibri" panose="020F0502020204030204" pitchFamily="34" charset="0"/>
                <a:cs typeface="Calibri" panose="020F0502020204030204" pitchFamily="34" charset="0"/>
              </a:rPr>
              <a:t>This pooling layer extracts a fixed-length feature vector from the feature map and is fed into a sequence of fully connected networks.</a:t>
            </a:r>
          </a:p>
          <a:p>
            <a:r>
              <a:rPr lang="en-US" sz="1800" dirty="0">
                <a:latin typeface="Calibri" panose="020F0502020204030204" pitchFamily="34" charset="0"/>
                <a:cs typeface="Calibri" panose="020F0502020204030204" pitchFamily="34" charset="0"/>
              </a:rPr>
              <a:t>It’s purpose is to perform max pooling on inputs of nonuniform sizes to obtain fixed size feature maps.</a:t>
            </a:r>
          </a:p>
          <a:p>
            <a:r>
              <a:rPr lang="en-US" sz="1800" dirty="0">
                <a:latin typeface="Calibri" panose="020F0502020204030204" pitchFamily="34" charset="0"/>
                <a:cs typeface="Calibri" panose="020F0502020204030204" pitchFamily="34" charset="0"/>
              </a:rPr>
              <a:t>(r , c , h , w)  where (r, c ) specifies top-left corner and (h, w ) specifies height and width.</a:t>
            </a:r>
          </a:p>
        </p:txBody>
      </p:sp>
    </p:spTree>
    <p:extLst>
      <p:ext uri="{BB962C8B-B14F-4D97-AF65-F5344CB8AC3E}">
        <p14:creationId xmlns:p14="http://schemas.microsoft.com/office/powerpoint/2010/main" val="3203423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2CBCE-3B82-4F2C-877D-685F5F948B89}"/>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Typical process of ROI Pooling</a:t>
            </a:r>
          </a:p>
        </p:txBody>
      </p:sp>
      <p:sp>
        <p:nvSpPr>
          <p:cNvPr id="4" name="Text Placeholder 3">
            <a:extLst>
              <a:ext uri="{FF2B5EF4-FFF2-40B4-BE49-F238E27FC236}">
                <a16:creationId xmlns:a16="http://schemas.microsoft.com/office/drawing/2014/main" xmlns="" id="{F3AB058B-964D-4037-8BFD-71A00C47077C}"/>
              </a:ext>
            </a:extLst>
          </p:cNvPr>
          <p:cNvSpPr>
            <a:spLocks noGrp="1"/>
          </p:cNvSpPr>
          <p:nvPr>
            <p:ph type="body" idx="1"/>
          </p:nvPr>
        </p:nvSpPr>
        <p:spPr/>
        <p:txBody>
          <a:bodyPr/>
          <a:lstStyle/>
          <a:p>
            <a:endParaRPr lang="en-US"/>
          </a:p>
        </p:txBody>
      </p:sp>
      <p:sp>
        <p:nvSpPr>
          <p:cNvPr id="3" name="Content Placeholder 2">
            <a:extLst>
              <a:ext uri="{FF2B5EF4-FFF2-40B4-BE49-F238E27FC236}">
                <a16:creationId xmlns:a16="http://schemas.microsoft.com/office/drawing/2014/main" xmlns="" id="{428291ED-972D-46B7-9C56-CE2C27C02454}"/>
              </a:ext>
            </a:extLst>
          </p:cNvPr>
          <p:cNvSpPr>
            <a:spLocks noGrp="1"/>
          </p:cNvSpPr>
          <p:nvPr>
            <p:ph sz="half" idx="2"/>
          </p:nvPr>
        </p:nvSpPr>
        <p:spPr>
          <a:xfrm>
            <a:off x="1295400" y="2449586"/>
            <a:ext cx="4718304" cy="3426282"/>
          </a:xfrm>
        </p:spPr>
        <p:txBody>
          <a:bodyPr>
            <a:normAutofit/>
          </a:bodyPr>
          <a:lstStyle/>
          <a:p>
            <a:r>
              <a:rPr lang="en-US" sz="1800" dirty="0">
                <a:latin typeface="Calibri" panose="020F0502020204030204" pitchFamily="34" charset="0"/>
                <a:cs typeface="Calibri" panose="020F0502020204030204" pitchFamily="34" charset="0"/>
              </a:rPr>
              <a:t>Dividing the region proposal into equal sized sections.</a:t>
            </a:r>
          </a:p>
          <a:p>
            <a:r>
              <a:rPr lang="en-US" sz="1800" dirty="0">
                <a:latin typeface="Calibri" panose="020F0502020204030204" pitchFamily="34" charset="0"/>
                <a:cs typeface="Calibri" panose="020F0502020204030204" pitchFamily="34" charset="0"/>
              </a:rPr>
              <a:t>Finding the largest value in each section</a:t>
            </a:r>
          </a:p>
          <a:p>
            <a:r>
              <a:rPr lang="en-US" sz="1800" dirty="0">
                <a:latin typeface="Calibri" panose="020F0502020204030204" pitchFamily="34" charset="0"/>
                <a:cs typeface="Calibri" panose="020F0502020204030204" pitchFamily="34" charset="0"/>
              </a:rPr>
              <a:t>Copying these max values to the output buffer.</a:t>
            </a:r>
          </a:p>
        </p:txBody>
      </p:sp>
      <p:sp>
        <p:nvSpPr>
          <p:cNvPr id="5" name="Text Placeholder 4">
            <a:extLst>
              <a:ext uri="{FF2B5EF4-FFF2-40B4-BE49-F238E27FC236}">
                <a16:creationId xmlns:a16="http://schemas.microsoft.com/office/drawing/2014/main" xmlns="" id="{564013D2-2AE9-4316-891A-7E0A1B732F6F}"/>
              </a:ext>
            </a:extLst>
          </p:cNvPr>
          <p:cNvSpPr>
            <a:spLocks noGrp="1"/>
          </p:cNvSpPr>
          <p:nvPr>
            <p:ph type="body" sz="quarter" idx="3"/>
          </p:nvPr>
        </p:nvSpPr>
        <p:spPr/>
        <p:txBody>
          <a:bodyPr/>
          <a:lstStyle/>
          <a:p>
            <a:endParaRPr lang="en-US"/>
          </a:p>
        </p:txBody>
      </p:sp>
      <p:pic>
        <p:nvPicPr>
          <p:cNvPr id="8" name="Content Placeholder 7" descr="A picture containing text&#10;&#10;Description generated with high confidence">
            <a:extLst>
              <a:ext uri="{FF2B5EF4-FFF2-40B4-BE49-F238E27FC236}">
                <a16:creationId xmlns:a16="http://schemas.microsoft.com/office/drawing/2014/main" xmlns="" id="{2990EE94-D5A0-4E9E-9860-BFF7BBEC75B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096000" y="2449585"/>
            <a:ext cx="4800597" cy="3425753"/>
          </a:xfrm>
        </p:spPr>
      </p:pic>
    </p:spTree>
    <p:extLst>
      <p:ext uri="{BB962C8B-B14F-4D97-AF65-F5344CB8AC3E}">
        <p14:creationId xmlns:p14="http://schemas.microsoft.com/office/powerpoint/2010/main" val="3201181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5EA17EE-5160-4605-AF1A-7BDBBC3568F2}"/>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Overview</a:t>
            </a:r>
          </a:p>
        </p:txBody>
      </p:sp>
      <p:sp>
        <p:nvSpPr>
          <p:cNvPr id="8" name="Content Placeholder 7">
            <a:extLst>
              <a:ext uri="{FF2B5EF4-FFF2-40B4-BE49-F238E27FC236}">
                <a16:creationId xmlns:a16="http://schemas.microsoft.com/office/drawing/2014/main" xmlns="" id="{73740493-45A3-4553-B0DF-71E56BA68DC8}"/>
              </a:ext>
            </a:extLst>
          </p:cNvPr>
          <p:cNvSpPr>
            <a:spLocks noGrp="1"/>
          </p:cNvSpPr>
          <p:nvPr>
            <p:ph sz="half" idx="1"/>
          </p:nvPr>
        </p:nvSpPr>
        <p:spPr>
          <a:xfrm>
            <a:off x="1298448" y="2560319"/>
            <a:ext cx="4448011" cy="3613977"/>
          </a:xfrm>
        </p:spPr>
        <p:txBody>
          <a:bodyPr>
            <a:normAutofit/>
          </a:bodyPr>
          <a:lstStyle/>
          <a:p>
            <a:r>
              <a:rPr lang="en-US" sz="1800" b="1" dirty="0">
                <a:latin typeface="Calibri" panose="020F0502020204030204" pitchFamily="34" charset="0"/>
                <a:cs typeface="Calibri" panose="020F0502020204030204" pitchFamily="34" charset="0"/>
              </a:rPr>
              <a:t>Inputs</a:t>
            </a:r>
            <a:r>
              <a:rPr lang="en-US" sz="1800" dirty="0">
                <a:latin typeface="Calibri" panose="020F0502020204030204" pitchFamily="34" charset="0"/>
                <a:cs typeface="Calibri" panose="020F0502020204030204" pitchFamily="34" charset="0"/>
              </a:rPr>
              <a:t>: Images with region proposals.</a:t>
            </a:r>
          </a:p>
          <a:p>
            <a:r>
              <a:rPr lang="en-US" sz="1800" b="1" dirty="0">
                <a:latin typeface="Calibri" panose="020F0502020204030204" pitchFamily="34" charset="0"/>
                <a:cs typeface="Calibri" panose="020F0502020204030204" pitchFamily="34" charset="0"/>
              </a:rPr>
              <a:t>Outputs</a:t>
            </a:r>
            <a:r>
              <a:rPr lang="en-US" sz="1800" dirty="0">
                <a:latin typeface="Calibri" panose="020F0502020204030204" pitchFamily="34" charset="0"/>
                <a:cs typeface="Calibri" panose="020F0502020204030204" pitchFamily="34" charset="0"/>
              </a:rPr>
              <a:t>: Object classifications of each region along with tighter bounding boxes.</a:t>
            </a:r>
          </a:p>
          <a:p>
            <a:r>
              <a:rPr lang="en-US" sz="1800" dirty="0">
                <a:latin typeface="Calibri" panose="020F0502020204030204" pitchFamily="34" charset="0"/>
                <a:cs typeface="Calibri" panose="020F0502020204030204" pitchFamily="34" charset="0"/>
              </a:rPr>
              <a:t>Fast R-CNN was successful in using a single network.</a:t>
            </a:r>
          </a:p>
          <a:p>
            <a:pPr marL="0" indent="0">
              <a:buNone/>
            </a:pP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pic>
        <p:nvPicPr>
          <p:cNvPr id="10" name="Content Placeholder 9">
            <a:extLst>
              <a:ext uri="{FF2B5EF4-FFF2-40B4-BE49-F238E27FC236}">
                <a16:creationId xmlns:a16="http://schemas.microsoft.com/office/drawing/2014/main" xmlns="" id="{5E177045-64AE-444D-9263-CEB5E0F7034C}"/>
              </a:ext>
            </a:extLst>
          </p:cNvPr>
          <p:cNvPicPr>
            <a:picLocks noGrp="1" noChangeAspect="1"/>
          </p:cNvPicPr>
          <p:nvPr>
            <p:ph sz="half" idx="2"/>
          </p:nvPr>
        </p:nvPicPr>
        <p:blipFill>
          <a:blip r:embed="rId2"/>
          <a:stretch>
            <a:fillRect/>
          </a:stretch>
        </p:blipFill>
        <p:spPr>
          <a:xfrm>
            <a:off x="5746459" y="2676449"/>
            <a:ext cx="5153316" cy="3078314"/>
          </a:xfrm>
          <a:prstGeom prst="rect">
            <a:avLst/>
          </a:prstGeom>
        </p:spPr>
      </p:pic>
    </p:spTree>
    <p:extLst>
      <p:ext uri="{BB962C8B-B14F-4D97-AF65-F5344CB8AC3E}">
        <p14:creationId xmlns:p14="http://schemas.microsoft.com/office/powerpoint/2010/main" val="859248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A2962-CBD7-4427-99DD-2CD45F9B17E1}"/>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Problems</a:t>
            </a:r>
          </a:p>
        </p:txBody>
      </p:sp>
      <p:sp>
        <p:nvSpPr>
          <p:cNvPr id="3" name="Content Placeholder 2">
            <a:extLst>
              <a:ext uri="{FF2B5EF4-FFF2-40B4-BE49-F238E27FC236}">
                <a16:creationId xmlns:a16="http://schemas.microsoft.com/office/drawing/2014/main" xmlns="" id="{193F03EB-7D68-44FD-848C-252E74B8DE71}"/>
              </a:ext>
            </a:extLst>
          </p:cNvPr>
          <p:cNvSpPr>
            <a:spLocks noGrp="1"/>
          </p:cNvSpPr>
          <p:nvPr>
            <p:ph sz="half" idx="1"/>
          </p:nvPr>
        </p:nvSpPr>
        <p:spPr/>
        <p:txBody>
          <a:bodyPr>
            <a:normAutofit/>
          </a:bodyPr>
          <a:lstStyle/>
          <a:p>
            <a:r>
              <a:rPr lang="en-US" sz="1800" dirty="0">
                <a:latin typeface="Calibri" panose="020F0502020204030204" pitchFamily="34" charset="0"/>
                <a:cs typeface="Calibri" panose="020F0502020204030204" pitchFamily="34" charset="0"/>
              </a:rPr>
              <a:t>Fast R-CNN had a problem with the region processor.</a:t>
            </a:r>
          </a:p>
          <a:p>
            <a:r>
              <a:rPr lang="en-US" sz="1800" dirty="0">
                <a:latin typeface="Calibri" panose="020F0502020204030204" pitchFamily="34" charset="0"/>
                <a:cs typeface="Calibri" panose="020F0502020204030204" pitchFamily="34" charset="0"/>
              </a:rPr>
              <a:t>Proposals were done using selective search.</a:t>
            </a:r>
          </a:p>
          <a:p>
            <a:r>
              <a:rPr lang="en-US" sz="1800" dirty="0">
                <a:latin typeface="Calibri" panose="020F0502020204030204" pitchFamily="34" charset="0"/>
                <a:cs typeface="Calibri" panose="020F0502020204030204" pitchFamily="34" charset="0"/>
              </a:rPr>
              <a:t>The insight of Faster R-CNN was that region proposals depended on features of the image that were already calculated with the forward pass of the CNN.</a:t>
            </a:r>
          </a:p>
        </p:txBody>
      </p:sp>
      <p:pic>
        <p:nvPicPr>
          <p:cNvPr id="8" name="Content Placeholder 7">
            <a:extLst>
              <a:ext uri="{FF2B5EF4-FFF2-40B4-BE49-F238E27FC236}">
                <a16:creationId xmlns:a16="http://schemas.microsoft.com/office/drawing/2014/main" xmlns="" id="{94DFB577-1B78-4134-A60D-BCA8B1BD4D51}"/>
              </a:ext>
            </a:extLst>
          </p:cNvPr>
          <p:cNvPicPr>
            <a:picLocks noGrp="1" noChangeAspect="1"/>
          </p:cNvPicPr>
          <p:nvPr>
            <p:ph sz="half" idx="2"/>
          </p:nvPr>
        </p:nvPicPr>
        <p:blipFill>
          <a:blip r:embed="rId2"/>
          <a:stretch>
            <a:fillRect/>
          </a:stretch>
        </p:blipFill>
        <p:spPr>
          <a:xfrm>
            <a:off x="6181725" y="2708606"/>
            <a:ext cx="4718050" cy="3014001"/>
          </a:xfrm>
          <a:prstGeom prst="rect">
            <a:avLst/>
          </a:prstGeom>
        </p:spPr>
      </p:pic>
    </p:spTree>
    <p:extLst>
      <p:ext uri="{BB962C8B-B14F-4D97-AF65-F5344CB8AC3E}">
        <p14:creationId xmlns:p14="http://schemas.microsoft.com/office/powerpoint/2010/main" val="57384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F52957-2425-4B56-A514-9D29A2A72B68}"/>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Faster R-CNN </a:t>
            </a:r>
          </a:p>
        </p:txBody>
      </p:sp>
      <p:sp>
        <p:nvSpPr>
          <p:cNvPr id="9" name="Text Placeholder 8">
            <a:extLst>
              <a:ext uri="{FF2B5EF4-FFF2-40B4-BE49-F238E27FC236}">
                <a16:creationId xmlns:a16="http://schemas.microsoft.com/office/drawing/2014/main" xmlns="" id="{9E0A13E2-123F-4930-8221-C9E6EFCD871E}"/>
              </a:ext>
            </a:extLst>
          </p:cNvPr>
          <p:cNvSpPr>
            <a:spLocks noGrp="1"/>
          </p:cNvSpPr>
          <p:nvPr>
            <p:ph type="body" idx="1"/>
          </p:nvPr>
        </p:nvSpPr>
        <p:spPr/>
        <p:txBody>
          <a:bodyPr/>
          <a:lstStyle/>
          <a:p>
            <a:endParaRPr lang="en-US" dirty="0"/>
          </a:p>
          <a:p>
            <a:pPr algn="l"/>
            <a:endParaRPr lang="en-US" dirty="0"/>
          </a:p>
        </p:txBody>
      </p:sp>
      <p:pic>
        <p:nvPicPr>
          <p:cNvPr id="11" name="Picture Placeholder 10" descr="A picture containing text&#10;&#10;Description generated with high confidence">
            <a:extLst>
              <a:ext uri="{FF2B5EF4-FFF2-40B4-BE49-F238E27FC236}">
                <a16:creationId xmlns:a16="http://schemas.microsoft.com/office/drawing/2014/main" xmlns="" id="{71B8D9CC-3F15-4C71-AF10-35CE41ED9B9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52577" y="2463087"/>
            <a:ext cx="4175768" cy="3736377"/>
          </a:xfrm>
        </p:spPr>
      </p:pic>
      <p:sp>
        <p:nvSpPr>
          <p:cNvPr id="12" name="Text Placeholder 11">
            <a:extLst>
              <a:ext uri="{FF2B5EF4-FFF2-40B4-BE49-F238E27FC236}">
                <a16:creationId xmlns:a16="http://schemas.microsoft.com/office/drawing/2014/main" xmlns="" id="{192F4421-156B-4A17-B6D6-32E2D4DD0F40}"/>
              </a:ext>
            </a:extLst>
          </p:cNvPr>
          <p:cNvSpPr>
            <a:spLocks noGrp="1"/>
          </p:cNvSpPr>
          <p:nvPr>
            <p:ph type="body" sz="quarter" idx="3"/>
          </p:nvPr>
        </p:nvSpPr>
        <p:spPr/>
        <p:txBody>
          <a:bodyPr/>
          <a:lstStyle/>
          <a:p>
            <a:endParaRPr lang="en-US"/>
          </a:p>
        </p:txBody>
      </p:sp>
      <p:sp>
        <p:nvSpPr>
          <p:cNvPr id="13" name="Content Placeholder 12">
            <a:extLst>
              <a:ext uri="{FF2B5EF4-FFF2-40B4-BE49-F238E27FC236}">
                <a16:creationId xmlns:a16="http://schemas.microsoft.com/office/drawing/2014/main" xmlns="" id="{EDD7FAF0-5888-4E26-B14C-1D7D95681250}"/>
              </a:ext>
            </a:extLst>
          </p:cNvPr>
          <p:cNvSpPr>
            <a:spLocks noGrp="1"/>
          </p:cNvSpPr>
          <p:nvPr>
            <p:ph sz="quarter" idx="4"/>
          </p:nvPr>
        </p:nvSpPr>
        <p:spPr>
          <a:xfrm>
            <a:off x="6180671" y="2463088"/>
            <a:ext cx="4718304" cy="3412780"/>
          </a:xfrm>
        </p:spPr>
        <p:txBody>
          <a:bodyPr>
            <a:normAutofit fontScale="92500" lnSpcReduction="10000"/>
          </a:bodyPr>
          <a:lstStyle/>
          <a:p>
            <a:r>
              <a:rPr lang="en-US" sz="1800" dirty="0">
                <a:latin typeface="Calibri" panose="020F0502020204030204" pitchFamily="34" charset="0"/>
                <a:cs typeface="Calibri" panose="020F0502020204030204" pitchFamily="34" charset="0"/>
              </a:rPr>
              <a:t>Insert a Region Proposal Network (RPN) after the last convolutional layer.</a:t>
            </a:r>
          </a:p>
          <a:p>
            <a:r>
              <a:rPr lang="en-US" sz="1800" dirty="0">
                <a:latin typeface="Calibri" panose="020F0502020204030204" pitchFamily="34" charset="0"/>
                <a:cs typeface="Calibri" panose="020F0502020204030204" pitchFamily="34" charset="0"/>
              </a:rPr>
              <a:t>RPN trained to produce region proposals directly.</a:t>
            </a:r>
          </a:p>
          <a:p>
            <a:r>
              <a:rPr lang="en-US" sz="1800" dirty="0">
                <a:latin typeface="Calibri" panose="020F0502020204030204" pitchFamily="34" charset="0"/>
                <a:cs typeface="Calibri" panose="020F0502020204030204" pitchFamily="34" charset="0"/>
              </a:rPr>
              <a:t>After RPN, same as Fast R-CNN.</a:t>
            </a:r>
          </a:p>
          <a:p>
            <a:r>
              <a:rPr lang="en-US" sz="1800" dirty="0">
                <a:latin typeface="Calibri" panose="020F0502020204030204" pitchFamily="34" charset="0"/>
                <a:cs typeface="Calibri" panose="020F0502020204030204" pitchFamily="34" charset="0"/>
              </a:rPr>
              <a:t>Presented in 2016.</a:t>
            </a:r>
          </a:p>
          <a:p>
            <a:r>
              <a:rPr lang="en-US" sz="1800" dirty="0">
                <a:latin typeface="Calibri" panose="020F0502020204030204" pitchFamily="34" charset="0"/>
                <a:cs typeface="Calibri" panose="020F0502020204030204" pitchFamily="34" charset="0"/>
              </a:rPr>
              <a:t>In short, Faster R-CNN=RPN + Fast R-CNN</a:t>
            </a:r>
          </a:p>
          <a:p>
            <a:r>
              <a:rPr lang="en-US" sz="1800" dirty="0">
                <a:latin typeface="Calibri" panose="020F0502020204030204" pitchFamily="34" charset="0"/>
                <a:cs typeface="Calibri" panose="020F0502020204030204" pitchFamily="34" charset="0"/>
              </a:rPr>
              <a:t>Approaches of training</a:t>
            </a:r>
          </a:p>
          <a:p>
            <a:pPr lvl="1"/>
            <a:r>
              <a:rPr lang="en-US" sz="1400" dirty="0">
                <a:latin typeface="Calibri" panose="020F0502020204030204" pitchFamily="34" charset="0"/>
                <a:cs typeface="Calibri" panose="020F0502020204030204" pitchFamily="34" charset="0"/>
              </a:rPr>
              <a:t>Alternating training</a:t>
            </a:r>
          </a:p>
          <a:p>
            <a:pPr lvl="1"/>
            <a:r>
              <a:rPr lang="en-US" sz="1400" dirty="0">
                <a:latin typeface="Calibri" panose="020F0502020204030204" pitchFamily="34" charset="0"/>
                <a:cs typeface="Calibri" panose="020F0502020204030204" pitchFamily="34" charset="0"/>
              </a:rPr>
              <a:t>Approximate joint training</a:t>
            </a:r>
          </a:p>
        </p:txBody>
      </p:sp>
    </p:spTree>
    <p:extLst>
      <p:ext uri="{BB962C8B-B14F-4D97-AF65-F5344CB8AC3E}">
        <p14:creationId xmlns:p14="http://schemas.microsoft.com/office/powerpoint/2010/main" val="17279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AC944D31-D393-44DA-9290-47FF5FABE608}"/>
              </a:ext>
            </a:extLst>
          </p:cNvPr>
          <p:cNvSpPr>
            <a:spLocks noGrp="1"/>
          </p:cNvSpPr>
          <p:nvPr>
            <p:ph type="title"/>
          </p:nvPr>
        </p:nvSpPr>
        <p:spPr/>
        <p:txBody>
          <a:bodyPr/>
          <a:lstStyle/>
          <a:p>
            <a:r>
              <a:rPr lang="en-US" dirty="0"/>
              <a:t>Faster R-CNN: positive/negative samples</a:t>
            </a:r>
          </a:p>
        </p:txBody>
      </p:sp>
      <p:sp>
        <p:nvSpPr>
          <p:cNvPr id="11" name="Text Placeholder 10">
            <a:extLst>
              <a:ext uri="{FF2B5EF4-FFF2-40B4-BE49-F238E27FC236}">
                <a16:creationId xmlns:a16="http://schemas.microsoft.com/office/drawing/2014/main" xmlns="" id="{FE6AEA26-7E65-4DC5-AFB4-716E0396F530}"/>
              </a:ext>
            </a:extLst>
          </p:cNvPr>
          <p:cNvSpPr>
            <a:spLocks noGrp="1"/>
          </p:cNvSpPr>
          <p:nvPr>
            <p:ph type="body" idx="1"/>
          </p:nvPr>
        </p:nvSpPr>
        <p:spPr/>
        <p:txBody>
          <a:bodyPr/>
          <a:lstStyle/>
          <a:p>
            <a:endParaRPr lang="en-US"/>
          </a:p>
        </p:txBody>
      </p:sp>
      <p:sp>
        <p:nvSpPr>
          <p:cNvPr id="10" name="Content Placeholder 9">
            <a:extLst>
              <a:ext uri="{FF2B5EF4-FFF2-40B4-BE49-F238E27FC236}">
                <a16:creationId xmlns:a16="http://schemas.microsoft.com/office/drawing/2014/main" xmlns="" id="{92501C46-EED3-4390-A853-032474DB7AA4}"/>
              </a:ext>
            </a:extLst>
          </p:cNvPr>
          <p:cNvSpPr>
            <a:spLocks noGrp="1"/>
          </p:cNvSpPr>
          <p:nvPr>
            <p:ph sz="half" idx="2"/>
          </p:nvPr>
        </p:nvSpPr>
        <p:spPr/>
        <p:txBody>
          <a:bodyPr>
            <a:normAutofit/>
          </a:bodyPr>
          <a:lstStyle/>
          <a:p>
            <a:r>
              <a:rPr lang="en-US" dirty="0"/>
              <a:t>An anchor is labeled as positive if the anchor box is the one with highest </a:t>
            </a:r>
            <a:r>
              <a:rPr lang="en-US" dirty="0" err="1"/>
              <a:t>IoU</a:t>
            </a:r>
            <a:r>
              <a:rPr lang="en-US" dirty="0"/>
              <a:t> </a:t>
            </a:r>
            <a:r>
              <a:rPr lang="en-US" dirty="0" err="1"/>
              <a:t>overelap</a:t>
            </a:r>
            <a:r>
              <a:rPr lang="en-US" dirty="0"/>
              <a:t> i.e., &gt; 0.7</a:t>
            </a:r>
          </a:p>
          <a:p>
            <a:r>
              <a:rPr lang="en-US" dirty="0"/>
              <a:t>And negative if </a:t>
            </a:r>
            <a:r>
              <a:rPr lang="en-US" dirty="0" err="1"/>
              <a:t>IoU</a:t>
            </a:r>
            <a:r>
              <a:rPr lang="en-US" dirty="0"/>
              <a:t> values are less than 0.3</a:t>
            </a:r>
          </a:p>
          <a:p>
            <a:endParaRPr lang="en-US" dirty="0"/>
          </a:p>
          <a:p>
            <a:pPr marL="457200" lvl="1" indent="0">
              <a:buNone/>
            </a:pPr>
            <a:endParaRPr lang="en-US" dirty="0"/>
          </a:p>
        </p:txBody>
      </p:sp>
      <p:sp>
        <p:nvSpPr>
          <p:cNvPr id="12" name="Text Placeholder 11">
            <a:extLst>
              <a:ext uri="{FF2B5EF4-FFF2-40B4-BE49-F238E27FC236}">
                <a16:creationId xmlns:a16="http://schemas.microsoft.com/office/drawing/2014/main" xmlns="" id="{8D0F8B8C-E2E1-49B0-9762-ADBFAC8272E6}"/>
              </a:ext>
            </a:extLst>
          </p:cNvPr>
          <p:cNvSpPr>
            <a:spLocks noGrp="1"/>
          </p:cNvSpPr>
          <p:nvPr>
            <p:ph type="body" sz="quarter" idx="3"/>
          </p:nvPr>
        </p:nvSpPr>
        <p:spPr/>
        <p:txBody>
          <a:bodyPr/>
          <a:lstStyle/>
          <a:p>
            <a:endParaRPr lang="en-US"/>
          </a:p>
        </p:txBody>
      </p:sp>
      <p:pic>
        <p:nvPicPr>
          <p:cNvPr id="15" name="Content Placeholder 14">
            <a:extLst>
              <a:ext uri="{FF2B5EF4-FFF2-40B4-BE49-F238E27FC236}">
                <a16:creationId xmlns:a16="http://schemas.microsoft.com/office/drawing/2014/main" xmlns="" id="{CBB8267C-9AD0-40D2-844D-825285DA3E82}"/>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80672" y="2549769"/>
            <a:ext cx="4715926" cy="1916723"/>
          </a:xfrm>
        </p:spPr>
      </p:pic>
      <p:pic>
        <p:nvPicPr>
          <p:cNvPr id="17" name="Picture 16">
            <a:extLst>
              <a:ext uri="{FF2B5EF4-FFF2-40B4-BE49-F238E27FC236}">
                <a16:creationId xmlns:a16="http://schemas.microsoft.com/office/drawing/2014/main" xmlns="" id="{C651FB44-B442-4C9B-96C2-70C04BB32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295" y="4442598"/>
            <a:ext cx="4653828" cy="1585812"/>
          </a:xfrm>
          <a:prstGeom prst="rect">
            <a:avLst/>
          </a:prstGeom>
        </p:spPr>
      </p:pic>
    </p:spTree>
    <p:extLst>
      <p:ext uri="{BB962C8B-B14F-4D97-AF65-F5344CB8AC3E}">
        <p14:creationId xmlns:p14="http://schemas.microsoft.com/office/powerpoint/2010/main" val="258529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12434-61D1-45D9-AE43-6D34F78F8C47}"/>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Region Proposal Network</a:t>
            </a:r>
          </a:p>
        </p:txBody>
      </p:sp>
      <p:sp>
        <p:nvSpPr>
          <p:cNvPr id="3" name="Text Placeholder 2">
            <a:extLst>
              <a:ext uri="{FF2B5EF4-FFF2-40B4-BE49-F238E27FC236}">
                <a16:creationId xmlns:a16="http://schemas.microsoft.com/office/drawing/2014/main" xmlns="" id="{99C1A6CD-E405-44F3-BD5C-17CF67B92373}"/>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xmlns="" id="{810AB87E-DAE6-4FD6-9DBA-6F538E18F718}"/>
              </a:ext>
            </a:extLst>
          </p:cNvPr>
          <p:cNvSpPr>
            <a:spLocks noGrp="1"/>
          </p:cNvSpPr>
          <p:nvPr>
            <p:ph sz="half" idx="2"/>
          </p:nvPr>
        </p:nvSpPr>
        <p:spPr>
          <a:xfrm>
            <a:off x="1295400" y="2533476"/>
            <a:ext cx="4718304" cy="3342392"/>
          </a:xfrm>
        </p:spPr>
        <p:txBody>
          <a:bodyPr>
            <a:normAutofit/>
          </a:bodyPr>
          <a:lstStyle/>
          <a:p>
            <a:r>
              <a:rPr lang="en-US" sz="1800" dirty="0">
                <a:latin typeface="Calibri" panose="020F0502020204030204" pitchFamily="34" charset="0"/>
                <a:cs typeface="Calibri" panose="020F0502020204030204" pitchFamily="34" charset="0"/>
              </a:rPr>
              <a:t>RPN works by passing a sliding window over the CNN feature map and at each window outputting k potential anchor boxes based on certain aspect ratios and sizes.</a:t>
            </a:r>
          </a:p>
          <a:p>
            <a:pPr marL="0" indent="0">
              <a:buNone/>
            </a:pPr>
            <a:endParaRPr lang="en-US" sz="1800" dirty="0">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xmlns="" id="{69670272-D315-4244-A8F9-A3D73DB60B89}"/>
              </a:ext>
            </a:extLst>
          </p:cNvPr>
          <p:cNvSpPr>
            <a:spLocks noGrp="1"/>
          </p:cNvSpPr>
          <p:nvPr>
            <p:ph type="body" sz="quarter" idx="3"/>
          </p:nvPr>
        </p:nvSpPr>
        <p:spPr/>
        <p:txBody>
          <a:bodyPr/>
          <a:lstStyle/>
          <a:p>
            <a:endParaRPr lang="en-US"/>
          </a:p>
        </p:txBody>
      </p:sp>
      <p:pic>
        <p:nvPicPr>
          <p:cNvPr id="8" name="Content Placeholder 7" descr="A close up of a map&#10;&#10;Description generated with high confidence">
            <a:extLst>
              <a:ext uri="{FF2B5EF4-FFF2-40B4-BE49-F238E27FC236}">
                <a16:creationId xmlns:a16="http://schemas.microsoft.com/office/drawing/2014/main" xmlns="" id="{BA65DC07-2B49-4514-B73F-9615DD6C92F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413961" y="3243263"/>
            <a:ext cx="4250403" cy="2632075"/>
          </a:xfrm>
        </p:spPr>
      </p:pic>
    </p:spTree>
    <p:extLst>
      <p:ext uri="{BB962C8B-B14F-4D97-AF65-F5344CB8AC3E}">
        <p14:creationId xmlns:p14="http://schemas.microsoft.com/office/powerpoint/2010/main" val="96770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F683BE-174B-4546-BCBD-3CAEFF336387}"/>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Faster R-CNN: Results</a:t>
            </a:r>
          </a:p>
        </p:txBody>
      </p:sp>
      <p:graphicFrame>
        <p:nvGraphicFramePr>
          <p:cNvPr id="9" name="Content Placeholder 8">
            <a:extLst>
              <a:ext uri="{FF2B5EF4-FFF2-40B4-BE49-F238E27FC236}">
                <a16:creationId xmlns:a16="http://schemas.microsoft.com/office/drawing/2014/main" xmlns="" id="{B058D821-7289-4194-A312-7BD15871AC7B}"/>
              </a:ext>
            </a:extLst>
          </p:cNvPr>
          <p:cNvGraphicFramePr>
            <a:graphicFrameLocks noGrp="1"/>
          </p:cNvGraphicFramePr>
          <p:nvPr>
            <p:ph idx="1"/>
            <p:extLst>
              <p:ext uri="{D42A27DB-BD31-4B8C-83A1-F6EECF244321}">
                <p14:modId xmlns:p14="http://schemas.microsoft.com/office/powerpoint/2010/main" val="2735642352"/>
              </p:ext>
            </p:extLst>
          </p:nvPr>
        </p:nvGraphicFramePr>
        <p:xfrm>
          <a:off x="1295400" y="2557463"/>
          <a:ext cx="9601200" cy="1752600"/>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xmlns="" val="1490709752"/>
                    </a:ext>
                  </a:extLst>
                </a:gridCol>
                <a:gridCol w="2400300">
                  <a:extLst>
                    <a:ext uri="{9D8B030D-6E8A-4147-A177-3AD203B41FA5}">
                      <a16:colId xmlns:a16="http://schemas.microsoft.com/office/drawing/2014/main" xmlns="" val="81627702"/>
                    </a:ext>
                  </a:extLst>
                </a:gridCol>
                <a:gridCol w="2400300">
                  <a:extLst>
                    <a:ext uri="{9D8B030D-6E8A-4147-A177-3AD203B41FA5}">
                      <a16:colId xmlns:a16="http://schemas.microsoft.com/office/drawing/2014/main" xmlns="" val="278219013"/>
                    </a:ext>
                  </a:extLst>
                </a:gridCol>
                <a:gridCol w="2400300">
                  <a:extLst>
                    <a:ext uri="{9D8B030D-6E8A-4147-A177-3AD203B41FA5}">
                      <a16:colId xmlns:a16="http://schemas.microsoft.com/office/drawing/2014/main" xmlns="" val="2931119336"/>
                    </a:ext>
                  </a:extLst>
                </a:gridCol>
              </a:tblGrid>
              <a:tr h="370840">
                <a:tc>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R-CNN</a:t>
                      </a:r>
                    </a:p>
                  </a:txBody>
                  <a:tcPr/>
                </a:tc>
                <a:tc>
                  <a:txBody>
                    <a:bodyPr/>
                    <a:lstStyle/>
                    <a:p>
                      <a:pPr algn="ctr"/>
                      <a:r>
                        <a:rPr lang="en-US" dirty="0">
                          <a:latin typeface="Calibri" panose="020F0502020204030204" pitchFamily="34" charset="0"/>
                          <a:cs typeface="Calibri" panose="020F0502020204030204" pitchFamily="34" charset="0"/>
                        </a:rPr>
                        <a:t>Fast R-CNN</a:t>
                      </a:r>
                    </a:p>
                  </a:txBody>
                  <a:tcPr/>
                </a:tc>
                <a:tc>
                  <a:txBody>
                    <a:bodyPr/>
                    <a:lstStyle/>
                    <a:p>
                      <a:pPr algn="ctr"/>
                      <a:r>
                        <a:rPr lang="en-US" dirty="0">
                          <a:latin typeface="Calibri" panose="020F0502020204030204" pitchFamily="34" charset="0"/>
                          <a:cs typeface="Calibri" panose="020F0502020204030204" pitchFamily="34" charset="0"/>
                        </a:rPr>
                        <a:t>Faster R-CNN</a:t>
                      </a:r>
                    </a:p>
                  </a:txBody>
                  <a:tcPr/>
                </a:tc>
                <a:extLst>
                  <a:ext uri="{0D108BD9-81ED-4DB2-BD59-A6C34878D82A}">
                    <a16:rowId xmlns:a16="http://schemas.microsoft.com/office/drawing/2014/main" xmlns="" val="3801318969"/>
                  </a:ext>
                </a:extLst>
              </a:tr>
              <a:tr h="370840">
                <a:tc>
                  <a:txBody>
                    <a:bodyPr/>
                    <a:lstStyle/>
                    <a:p>
                      <a:pPr algn="ctr"/>
                      <a:r>
                        <a:rPr lang="en-US" dirty="0">
                          <a:latin typeface="Calibri" panose="020F0502020204030204" pitchFamily="34" charset="0"/>
                          <a:cs typeface="Calibri" panose="020F0502020204030204" pitchFamily="34" charset="0"/>
                        </a:rPr>
                        <a:t>Test time per image (with proposals)</a:t>
                      </a:r>
                    </a:p>
                  </a:txBody>
                  <a:tcPr/>
                </a:tc>
                <a:tc>
                  <a:txBody>
                    <a:bodyPr/>
                    <a:lstStyle/>
                    <a:p>
                      <a:pPr algn="ctr"/>
                      <a:r>
                        <a:rPr lang="en-US" dirty="0">
                          <a:latin typeface="Calibri" panose="020F0502020204030204" pitchFamily="34" charset="0"/>
                          <a:cs typeface="Calibri" panose="020F0502020204030204" pitchFamily="34" charset="0"/>
                        </a:rPr>
                        <a:t>50 seconds</a:t>
                      </a:r>
                    </a:p>
                  </a:txBody>
                  <a:tcPr/>
                </a:tc>
                <a:tc>
                  <a:txBody>
                    <a:bodyPr/>
                    <a:lstStyle/>
                    <a:p>
                      <a:pPr algn="ctr"/>
                      <a:r>
                        <a:rPr lang="en-US" dirty="0">
                          <a:latin typeface="Calibri" panose="020F0502020204030204" pitchFamily="34" charset="0"/>
                          <a:cs typeface="Calibri" panose="020F0502020204030204" pitchFamily="34" charset="0"/>
                        </a:rPr>
                        <a:t>2 seconds</a:t>
                      </a:r>
                    </a:p>
                  </a:txBody>
                  <a:tcPr/>
                </a:tc>
                <a:tc>
                  <a:txBody>
                    <a:bodyPr/>
                    <a:lstStyle/>
                    <a:p>
                      <a:pPr algn="ctr"/>
                      <a:r>
                        <a:rPr lang="en-US" dirty="0">
                          <a:latin typeface="Calibri" panose="020F0502020204030204" pitchFamily="34" charset="0"/>
                          <a:cs typeface="Calibri" panose="020F0502020204030204" pitchFamily="34" charset="0"/>
                        </a:rPr>
                        <a:t>0.2 seconds</a:t>
                      </a:r>
                    </a:p>
                  </a:txBody>
                  <a:tcPr/>
                </a:tc>
                <a:extLst>
                  <a:ext uri="{0D108BD9-81ED-4DB2-BD59-A6C34878D82A}">
                    <a16:rowId xmlns:a16="http://schemas.microsoft.com/office/drawing/2014/main" xmlns="" val="2988573589"/>
                  </a:ext>
                </a:extLst>
              </a:tr>
              <a:tr h="370840">
                <a:tc>
                  <a:txBody>
                    <a:bodyPr/>
                    <a:lstStyle/>
                    <a:p>
                      <a:pPr algn="ctr"/>
                      <a:r>
                        <a:rPr lang="en-US" dirty="0">
                          <a:latin typeface="Calibri" panose="020F0502020204030204" pitchFamily="34" charset="0"/>
                          <a:cs typeface="Calibri" panose="020F0502020204030204" pitchFamily="34" charset="0"/>
                        </a:rPr>
                        <a:t>(Speedup)</a:t>
                      </a:r>
                    </a:p>
                  </a:txBody>
                  <a:tcPr/>
                </a:tc>
                <a:tc>
                  <a:txBody>
                    <a:bodyPr/>
                    <a:lstStyle/>
                    <a:p>
                      <a:pPr algn="ctr"/>
                      <a:r>
                        <a:rPr lang="en-US" dirty="0">
                          <a:latin typeface="Calibri" panose="020F0502020204030204" pitchFamily="34" charset="0"/>
                          <a:cs typeface="Calibri" panose="020F0502020204030204" pitchFamily="34" charset="0"/>
                        </a:rPr>
                        <a:t>1x</a:t>
                      </a:r>
                    </a:p>
                  </a:txBody>
                  <a:tcPr/>
                </a:tc>
                <a:tc>
                  <a:txBody>
                    <a:bodyPr/>
                    <a:lstStyle/>
                    <a:p>
                      <a:pPr algn="ctr"/>
                      <a:r>
                        <a:rPr lang="en-US" dirty="0">
                          <a:latin typeface="Calibri" panose="020F0502020204030204" pitchFamily="34" charset="0"/>
                          <a:cs typeface="Calibri" panose="020F0502020204030204" pitchFamily="34" charset="0"/>
                        </a:rPr>
                        <a:t>25x</a:t>
                      </a:r>
                    </a:p>
                  </a:txBody>
                  <a:tcPr/>
                </a:tc>
                <a:tc>
                  <a:txBody>
                    <a:bodyPr/>
                    <a:lstStyle/>
                    <a:p>
                      <a:pPr algn="ctr"/>
                      <a:r>
                        <a:rPr lang="en-US" dirty="0">
                          <a:latin typeface="Calibri" panose="020F0502020204030204" pitchFamily="34" charset="0"/>
                          <a:cs typeface="Calibri" panose="020F0502020204030204" pitchFamily="34" charset="0"/>
                        </a:rPr>
                        <a:t>250x</a:t>
                      </a:r>
                    </a:p>
                  </a:txBody>
                  <a:tcPr/>
                </a:tc>
                <a:extLst>
                  <a:ext uri="{0D108BD9-81ED-4DB2-BD59-A6C34878D82A}">
                    <a16:rowId xmlns:a16="http://schemas.microsoft.com/office/drawing/2014/main" xmlns="" val="3530871678"/>
                  </a:ext>
                </a:extLst>
              </a:tr>
              <a:tr h="370840">
                <a:tc>
                  <a:txBody>
                    <a:bodyPr/>
                    <a:lstStyle/>
                    <a:p>
                      <a:pPr algn="ctr"/>
                      <a:r>
                        <a:rPr lang="en-US" dirty="0" err="1">
                          <a:latin typeface="Calibri" panose="020F0502020204030204" pitchFamily="34" charset="0"/>
                          <a:cs typeface="Calibri" panose="020F0502020204030204" pitchFamily="34" charset="0"/>
                        </a:rPr>
                        <a:t>mAP</a:t>
                      </a:r>
                      <a:r>
                        <a:rPr lang="en-US" dirty="0">
                          <a:latin typeface="Calibri" panose="020F0502020204030204" pitchFamily="34" charset="0"/>
                          <a:cs typeface="Calibri" panose="020F0502020204030204" pitchFamily="34" charset="0"/>
                        </a:rPr>
                        <a:t>(VOC 2007)</a:t>
                      </a:r>
                    </a:p>
                  </a:txBody>
                  <a:tcPr/>
                </a:tc>
                <a:tc>
                  <a:txBody>
                    <a:bodyPr/>
                    <a:lstStyle/>
                    <a:p>
                      <a:pPr algn="ctr"/>
                      <a:r>
                        <a:rPr lang="en-US" dirty="0">
                          <a:latin typeface="Calibri" panose="020F0502020204030204" pitchFamily="34" charset="0"/>
                          <a:cs typeface="Calibri" panose="020F0502020204030204" pitchFamily="34" charset="0"/>
                        </a:rPr>
                        <a:t>66.0</a:t>
                      </a:r>
                    </a:p>
                  </a:txBody>
                  <a:tcPr/>
                </a:tc>
                <a:tc>
                  <a:txBody>
                    <a:bodyPr/>
                    <a:lstStyle/>
                    <a:p>
                      <a:pPr algn="ctr"/>
                      <a:r>
                        <a:rPr lang="en-US" dirty="0">
                          <a:latin typeface="Calibri" panose="020F0502020204030204" pitchFamily="34" charset="0"/>
                          <a:cs typeface="Calibri" panose="020F0502020204030204" pitchFamily="34" charset="0"/>
                        </a:rPr>
                        <a:t>66.9</a:t>
                      </a:r>
                    </a:p>
                  </a:txBody>
                  <a:tcPr/>
                </a:tc>
                <a:tc>
                  <a:txBody>
                    <a:bodyPr/>
                    <a:lstStyle/>
                    <a:p>
                      <a:pPr algn="ctr"/>
                      <a:r>
                        <a:rPr lang="en-US" dirty="0">
                          <a:latin typeface="Calibri" panose="020F0502020204030204" pitchFamily="34" charset="0"/>
                          <a:cs typeface="Calibri" panose="020F0502020204030204" pitchFamily="34" charset="0"/>
                        </a:rPr>
                        <a:t>66.9</a:t>
                      </a:r>
                    </a:p>
                  </a:txBody>
                  <a:tcPr/>
                </a:tc>
                <a:extLst>
                  <a:ext uri="{0D108BD9-81ED-4DB2-BD59-A6C34878D82A}">
                    <a16:rowId xmlns:a16="http://schemas.microsoft.com/office/drawing/2014/main" xmlns="" val="3512998756"/>
                  </a:ext>
                </a:extLst>
              </a:tr>
            </a:tbl>
          </a:graphicData>
        </a:graphic>
      </p:graphicFrame>
    </p:spTree>
    <p:extLst>
      <p:ext uri="{BB962C8B-B14F-4D97-AF65-F5344CB8AC3E}">
        <p14:creationId xmlns:p14="http://schemas.microsoft.com/office/powerpoint/2010/main" val="5387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48CFD-5983-4506-8D3B-C22B1B001AAC}"/>
              </a:ext>
            </a:extLst>
          </p:cNvPr>
          <p:cNvSpPr>
            <a:spLocks noGrp="1"/>
          </p:cNvSpPr>
          <p:nvPr>
            <p:ph type="title"/>
          </p:nvPr>
        </p:nvSpPr>
        <p:spPr/>
        <p:txBody>
          <a:bodyPr>
            <a:normAutofit/>
          </a:bodyPr>
          <a:lstStyle/>
          <a:p>
            <a:pPr algn="l"/>
            <a:r>
              <a:rPr lang="en-US" sz="2600" b="1" dirty="0">
                <a:latin typeface="Calibri" panose="020F0502020204030204" pitchFamily="34" charset="0"/>
                <a:cs typeface="Calibri" panose="020F0502020204030204" pitchFamily="34" charset="0"/>
              </a:rPr>
              <a:t>Contents</a:t>
            </a:r>
          </a:p>
        </p:txBody>
      </p:sp>
      <p:sp>
        <p:nvSpPr>
          <p:cNvPr id="3" name="Content Placeholder 2">
            <a:extLst>
              <a:ext uri="{FF2B5EF4-FFF2-40B4-BE49-F238E27FC236}">
                <a16:creationId xmlns:a16="http://schemas.microsoft.com/office/drawing/2014/main" xmlns="" id="{20F681E4-CE20-44F7-AFE8-FF470870F7FD}"/>
              </a:ext>
            </a:extLst>
          </p:cNvPr>
          <p:cNvSpPr>
            <a:spLocks noGrp="1"/>
          </p:cNvSpPr>
          <p:nvPr>
            <p:ph idx="1"/>
          </p:nvPr>
        </p:nvSpPr>
        <p:spPr/>
        <p:txBody>
          <a:bodyPr>
            <a:normAutofit fontScale="92500" lnSpcReduction="20000"/>
          </a:bodyPr>
          <a:lstStyle/>
          <a:p>
            <a:r>
              <a:rPr lang="en-US" sz="1000" dirty="0">
                <a:latin typeface="Calibri" panose="020F0502020204030204" pitchFamily="34" charset="0"/>
                <a:cs typeface="Calibri" panose="020F0502020204030204" pitchFamily="34" charset="0"/>
              </a:rPr>
              <a:t>Region Based CNN’s</a:t>
            </a:r>
          </a:p>
          <a:p>
            <a:pPr lvl="1"/>
            <a:r>
              <a:rPr lang="en-US" sz="1000" dirty="0">
                <a:latin typeface="Calibri" panose="020F0502020204030204" pitchFamily="34" charset="0"/>
                <a:cs typeface="Calibri" panose="020F0502020204030204" pitchFamily="34" charset="0"/>
              </a:rPr>
              <a:t>	R-CNN</a:t>
            </a:r>
          </a:p>
          <a:p>
            <a:pPr lvl="2"/>
            <a:r>
              <a:rPr lang="en-US" sz="1000" dirty="0">
                <a:latin typeface="Calibri" panose="020F0502020204030204" pitchFamily="34" charset="0"/>
                <a:cs typeface="Calibri" panose="020F0502020204030204" pitchFamily="34" charset="0"/>
              </a:rPr>
              <a:t>An Early Application of CNN to Object Detection</a:t>
            </a:r>
          </a:p>
          <a:p>
            <a:pPr lvl="2"/>
            <a:r>
              <a:rPr lang="en-US" sz="1000" dirty="0">
                <a:latin typeface="Calibri" panose="020F0502020204030204" pitchFamily="34" charset="0"/>
                <a:cs typeface="Calibri" panose="020F0502020204030204" pitchFamily="34" charset="0"/>
              </a:rPr>
              <a:t>Goal</a:t>
            </a:r>
          </a:p>
          <a:p>
            <a:pPr lvl="2"/>
            <a:r>
              <a:rPr lang="en-US" sz="1000" dirty="0" smtClean="0">
                <a:latin typeface="Calibri" panose="020F0502020204030204" pitchFamily="34" charset="0"/>
                <a:cs typeface="Calibri" panose="020F0502020204030204" pitchFamily="34" charset="0"/>
              </a:rPr>
              <a:t>Overview</a:t>
            </a:r>
          </a:p>
          <a:p>
            <a:pPr lvl="2"/>
            <a:r>
              <a:rPr lang="en-US" sz="1000" dirty="0" smtClean="0">
                <a:latin typeface="Calibri" panose="020F0502020204030204" pitchFamily="34" charset="0"/>
                <a:cs typeface="Calibri" panose="020F0502020204030204" pitchFamily="34" charset="0"/>
              </a:rPr>
              <a:t>Problems</a:t>
            </a:r>
            <a:endParaRPr lang="en-US" sz="1000" dirty="0">
              <a:latin typeface="Calibri" panose="020F0502020204030204" pitchFamily="34" charset="0"/>
              <a:cs typeface="Calibri" panose="020F0502020204030204" pitchFamily="34" charset="0"/>
            </a:endParaRPr>
          </a:p>
          <a:p>
            <a:pPr lvl="2"/>
            <a:endParaRPr lang="en-US" sz="1000" dirty="0">
              <a:latin typeface="Calibri" panose="020F0502020204030204" pitchFamily="34" charset="0"/>
              <a:cs typeface="Calibri" panose="020F0502020204030204" pitchFamily="34" charset="0"/>
            </a:endParaRPr>
          </a:p>
          <a:p>
            <a:pPr lvl="1"/>
            <a:r>
              <a:rPr lang="en-US" sz="1000" dirty="0">
                <a:latin typeface="Calibri" panose="020F0502020204030204" pitchFamily="34" charset="0"/>
                <a:cs typeface="Calibri" panose="020F0502020204030204" pitchFamily="34" charset="0"/>
              </a:rPr>
              <a:t>	Fast R-CNN</a:t>
            </a:r>
          </a:p>
          <a:p>
            <a:pPr lvl="2"/>
            <a:r>
              <a:rPr lang="en-US" sz="1000" dirty="0">
                <a:latin typeface="Calibri" panose="020F0502020204030204" pitchFamily="34" charset="0"/>
                <a:cs typeface="Calibri" panose="020F0502020204030204" pitchFamily="34" charset="0"/>
              </a:rPr>
              <a:t>Insight 1:RoI Pooling</a:t>
            </a:r>
          </a:p>
          <a:p>
            <a:pPr lvl="2"/>
            <a:r>
              <a:rPr lang="en-US" sz="1000" dirty="0">
                <a:latin typeface="Calibri" panose="020F0502020204030204" pitchFamily="34" charset="0"/>
                <a:cs typeface="Calibri" panose="020F0502020204030204" pitchFamily="34" charset="0"/>
              </a:rPr>
              <a:t>Insight 2:Combine all modules into One Network</a:t>
            </a:r>
          </a:p>
          <a:p>
            <a:pPr lvl="2"/>
            <a:r>
              <a:rPr lang="en-US" sz="1000" dirty="0">
                <a:latin typeface="Calibri" panose="020F0502020204030204" pitchFamily="34" charset="0"/>
                <a:cs typeface="Calibri" panose="020F0502020204030204" pitchFamily="34" charset="0"/>
              </a:rPr>
              <a:t>Over view</a:t>
            </a:r>
          </a:p>
          <a:p>
            <a:pPr lvl="2"/>
            <a:r>
              <a:rPr lang="en-US" sz="1000" dirty="0">
                <a:latin typeface="Calibri" panose="020F0502020204030204" pitchFamily="34" charset="0"/>
                <a:cs typeface="Calibri" panose="020F0502020204030204" pitchFamily="34" charset="0"/>
              </a:rPr>
              <a:t>Problems</a:t>
            </a:r>
          </a:p>
          <a:p>
            <a:pPr lvl="1"/>
            <a:r>
              <a:rPr lang="en-US" sz="1000" dirty="0">
                <a:latin typeface="Calibri" panose="020F0502020204030204" pitchFamily="34" charset="0"/>
                <a:cs typeface="Calibri" panose="020F0502020204030204" pitchFamily="34" charset="0"/>
              </a:rPr>
              <a:t>	 Faster R-CNN</a:t>
            </a:r>
          </a:p>
          <a:p>
            <a:pPr lvl="2"/>
            <a:r>
              <a:rPr lang="en-US" sz="800" dirty="0">
                <a:latin typeface="Calibri" panose="020F0502020204030204" pitchFamily="34" charset="0"/>
                <a:cs typeface="Calibri" panose="020F0502020204030204" pitchFamily="34" charset="0"/>
              </a:rPr>
              <a:t>Proposal networks</a:t>
            </a:r>
          </a:p>
          <a:p>
            <a:pPr lvl="2"/>
            <a:r>
              <a:rPr lang="en-US" sz="800" dirty="0">
                <a:latin typeface="Calibri" panose="020F0502020204030204" pitchFamily="34" charset="0"/>
                <a:cs typeface="Calibri" panose="020F0502020204030204" pitchFamily="34" charset="0"/>
              </a:rPr>
              <a:t>Results</a:t>
            </a:r>
          </a:p>
          <a:p>
            <a:pPr marL="0" indent="0">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7270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43BF4B9-25AE-4B79-BCC1-5AFF4527B107}"/>
              </a:ext>
            </a:extLst>
          </p:cNvPr>
          <p:cNvSpPr>
            <a:spLocks noGrp="1"/>
          </p:cNvSpPr>
          <p:nvPr>
            <p:ph type="ctrTitle"/>
          </p:nvPr>
        </p:nvSpPr>
        <p:spPr>
          <a:xfrm>
            <a:off x="2692398" y="1871131"/>
            <a:ext cx="6815669" cy="1900769"/>
          </a:xfrm>
        </p:spPr>
        <p:txBody>
          <a:bodyPr/>
          <a:lstStyle/>
          <a:p>
            <a:r>
              <a:rPr lang="en-US" dirty="0"/>
              <a:t>Thank You</a:t>
            </a:r>
          </a:p>
        </p:txBody>
      </p:sp>
      <p:sp>
        <p:nvSpPr>
          <p:cNvPr id="5" name="Subtitle 4">
            <a:extLst>
              <a:ext uri="{FF2B5EF4-FFF2-40B4-BE49-F238E27FC236}">
                <a16:creationId xmlns:a16="http://schemas.microsoft.com/office/drawing/2014/main" xmlns="" id="{C67066B9-C2B4-4C86-B31B-92A3A4E1578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9500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567DA3-A88A-4A33-8F8E-7DCC40817F22}"/>
              </a:ext>
            </a:extLst>
          </p:cNvPr>
          <p:cNvSpPr>
            <a:spLocks noGrp="1"/>
          </p:cNvSpPr>
          <p:nvPr>
            <p:ph type="title"/>
          </p:nvPr>
        </p:nvSpPr>
        <p:spPr/>
        <p:txBody>
          <a:bodyPr>
            <a:noAutofit/>
          </a:bodyPr>
          <a:lstStyle/>
          <a:p>
            <a:r>
              <a:rPr lang="en-US" sz="2800" b="1" dirty="0">
                <a:latin typeface="Calibri" panose="020F0502020204030204" pitchFamily="34" charset="0"/>
                <a:cs typeface="Calibri" panose="020F0502020204030204" pitchFamily="34" charset="0"/>
              </a:rPr>
              <a:t>R-CNN - An Early Application of CNNs to Object Detection</a:t>
            </a:r>
            <a:br>
              <a:rPr lang="en-US" sz="2800" b="1" dirty="0">
                <a:latin typeface="Calibri" panose="020F0502020204030204" pitchFamily="34" charset="0"/>
                <a:cs typeface="Calibri" panose="020F0502020204030204" pitchFamily="34" charset="0"/>
              </a:rPr>
            </a:br>
            <a:endParaRPr lang="en-US" sz="2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25239EAD-9174-476A-A1B7-0D5930713C92}"/>
              </a:ext>
            </a:extLst>
          </p:cNvPr>
          <p:cNvSpPr>
            <a:spLocks noGrp="1"/>
          </p:cNvSpPr>
          <p:nvPr>
            <p:ph sz="half" idx="1"/>
          </p:nvPr>
        </p:nvSpPr>
        <p:spPr/>
        <p:txBody>
          <a:bodyPr>
            <a:normAutofit/>
          </a:bodyPr>
          <a:lstStyle/>
          <a:p>
            <a:r>
              <a:rPr lang="en-US" sz="1800" dirty="0" smtClean="0">
                <a:latin typeface="Calibri" panose="020F0502020204030204" pitchFamily="34" charset="0"/>
                <a:cs typeface="Calibri" panose="020F0502020204030204" pitchFamily="34" charset="0"/>
              </a:rPr>
              <a:t>Proposed by </a:t>
            </a:r>
            <a:r>
              <a:rPr lang="en-US" sz="1800" dirty="0" smtClean="0"/>
              <a:t>Ross </a:t>
            </a:r>
            <a:r>
              <a:rPr lang="en-US" sz="1800" dirty="0" err="1"/>
              <a:t>Girshick</a:t>
            </a:r>
            <a:r>
              <a:rPr lang="en-US" sz="1800" dirty="0"/>
              <a:t> </a:t>
            </a:r>
            <a:r>
              <a:rPr lang="en-US" sz="1800" dirty="0" smtClean="0"/>
              <a:t>, </a:t>
            </a:r>
            <a:r>
              <a:rPr lang="en-US" sz="1800" dirty="0"/>
              <a:t>Jeff Donahue, and Trevor Darrel </a:t>
            </a:r>
            <a:r>
              <a:rPr lang="en-US" sz="1800" dirty="0" smtClean="0"/>
              <a:t>and </a:t>
            </a:r>
            <a:r>
              <a:rPr lang="en-US" sz="1800" dirty="0" err="1" smtClean="0"/>
              <a:t>jitendra</a:t>
            </a:r>
            <a:r>
              <a:rPr lang="en-US" sz="1800" dirty="0" smtClean="0"/>
              <a:t> </a:t>
            </a:r>
            <a:r>
              <a:rPr lang="en-US" sz="1800" dirty="0" err="1" smtClean="0"/>
              <a:t>malik</a:t>
            </a:r>
            <a:r>
              <a:rPr lang="en-US" sz="1800" dirty="0" smtClean="0"/>
              <a:t> in 2014.</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Object detection is the task of finding the different objects in an image and classifying them (as seen in the image right side).</a:t>
            </a:r>
          </a:p>
          <a:p>
            <a:r>
              <a:rPr lang="en-US" sz="1800" dirty="0">
                <a:latin typeface="Calibri" panose="020F0502020204030204" pitchFamily="34" charset="0"/>
                <a:cs typeface="Calibri" panose="020F0502020204030204" pitchFamily="34" charset="0"/>
              </a:rPr>
              <a:t>this problem can be solved with </a:t>
            </a:r>
            <a:r>
              <a:rPr lang="en-US" sz="1800" dirty="0" err="1">
                <a:latin typeface="Calibri" panose="020F0502020204030204" pitchFamily="34" charset="0"/>
                <a:cs typeface="Calibri" panose="020F0502020204030204" pitchFamily="34" charset="0"/>
              </a:rPr>
              <a:t>Krizhevsky’s</a:t>
            </a:r>
            <a:r>
              <a:rPr lang="en-US" sz="1800" dirty="0">
                <a:latin typeface="Calibri" panose="020F0502020204030204" pitchFamily="34" charset="0"/>
                <a:cs typeface="Calibri" panose="020F0502020204030204" pitchFamily="34" charset="0"/>
              </a:rPr>
              <a:t> results by testing on the PASCAL </a:t>
            </a:r>
            <a:r>
              <a:rPr lang="en-US" sz="1800">
                <a:latin typeface="Calibri" panose="020F0502020204030204" pitchFamily="34" charset="0"/>
                <a:cs typeface="Calibri" panose="020F0502020204030204" pitchFamily="34" charset="0"/>
              </a:rPr>
              <a:t>VOC </a:t>
            </a:r>
            <a:r>
              <a:rPr lang="en-US" sz="1800" smtClean="0">
                <a:latin typeface="Calibri" panose="020F0502020204030204" pitchFamily="34" charset="0"/>
                <a:cs typeface="Calibri" panose="020F0502020204030204" pitchFamily="34" charset="0"/>
              </a:rPr>
              <a:t>Challenge in 2012, </a:t>
            </a:r>
            <a:r>
              <a:rPr lang="en-US" sz="1800" dirty="0">
                <a:latin typeface="Calibri" panose="020F0502020204030204" pitchFamily="34" charset="0"/>
                <a:cs typeface="Calibri" panose="020F0502020204030204" pitchFamily="34" charset="0"/>
              </a:rPr>
              <a:t>a popular object detection challenge akin to ImageNet</a:t>
            </a:r>
          </a:p>
        </p:txBody>
      </p:sp>
      <p:pic>
        <p:nvPicPr>
          <p:cNvPr id="1028" name="Picture 4" descr="https://cdn-images-1.medium.com/max/1600/1*r9ELExnk1B1zHnRReDW9Ow.png">
            <a:extLst>
              <a:ext uri="{FF2B5EF4-FFF2-40B4-BE49-F238E27FC236}">
                <a16:creationId xmlns:a16="http://schemas.microsoft.com/office/drawing/2014/main" xmlns="" id="{89406399-44CE-4F1F-9207-D8EE0E2C2D9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334125" y="2560638"/>
            <a:ext cx="4413249" cy="3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69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0260C86-B731-4131-9E8B-25137A0244AD}"/>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R-CNN: Goal</a:t>
            </a:r>
          </a:p>
        </p:txBody>
      </p:sp>
      <p:sp>
        <p:nvSpPr>
          <p:cNvPr id="3" name="Content Placeholder 2">
            <a:extLst>
              <a:ext uri="{FF2B5EF4-FFF2-40B4-BE49-F238E27FC236}">
                <a16:creationId xmlns:a16="http://schemas.microsoft.com/office/drawing/2014/main" xmlns="" id="{2B0ED228-1322-406A-A7D5-EB35D41FFC3C}"/>
              </a:ext>
            </a:extLst>
          </p:cNvPr>
          <p:cNvSpPr>
            <a:spLocks noGrp="1"/>
          </p:cNvSpPr>
          <p:nvPr>
            <p:ph sz="half" idx="1"/>
          </p:nvPr>
        </p:nvSpPr>
        <p:spPr/>
        <p:txBody>
          <a:bodyPr>
            <a:normAutofit/>
          </a:bodyPr>
          <a:lstStyle/>
          <a:p>
            <a:r>
              <a:rPr lang="en-US" sz="1800" dirty="0">
                <a:latin typeface="Calibri" panose="020F0502020204030204" pitchFamily="34" charset="0"/>
                <a:cs typeface="Calibri" panose="020F0502020204030204" pitchFamily="34" charset="0"/>
              </a:rPr>
              <a:t>The goal of R-CNN is to take in an image, and correctly identify where the main objects (via a bounding box) in the image.</a:t>
            </a:r>
          </a:p>
          <a:p>
            <a:r>
              <a:rPr lang="en-US" sz="1800" dirty="0">
                <a:latin typeface="Calibri" panose="020F0502020204030204" pitchFamily="34" charset="0"/>
                <a:cs typeface="Calibri" panose="020F0502020204030204" pitchFamily="34" charset="0"/>
              </a:rPr>
              <a:t>how do we find out where these bounding boxes are? R-CNN does what we might intuitively do as well - </a:t>
            </a:r>
            <a:r>
              <a:rPr lang="en-US" sz="1800" b="1" dirty="0">
                <a:latin typeface="Calibri" panose="020F0502020204030204" pitchFamily="34" charset="0"/>
                <a:cs typeface="Calibri" panose="020F0502020204030204" pitchFamily="34" charset="0"/>
              </a:rPr>
              <a:t>propose</a:t>
            </a:r>
            <a:r>
              <a:rPr lang="en-US" sz="1800"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a bunch of boxes in the image and see if any of them actually correspond to an object</a:t>
            </a:r>
            <a:r>
              <a:rPr lang="en-US" sz="1800" dirty="0">
                <a:latin typeface="Calibri" panose="020F0502020204030204" pitchFamily="34" charset="0"/>
                <a:cs typeface="Calibri" panose="020F0502020204030204" pitchFamily="34" charset="0"/>
              </a:rPr>
              <a:t>.</a:t>
            </a:r>
          </a:p>
        </p:txBody>
      </p:sp>
      <p:pic>
        <p:nvPicPr>
          <p:cNvPr id="2050" name="Picture 2" descr="https://cdn-images-1.medium.com/max/1600/1*ZQ03Ib84bYioFKoho5HnKg.png">
            <a:extLst>
              <a:ext uri="{FF2B5EF4-FFF2-40B4-BE49-F238E27FC236}">
                <a16:creationId xmlns:a16="http://schemas.microsoft.com/office/drawing/2014/main" xmlns="" id="{56162219-1B3F-4A70-8876-B8D295E7186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47745"/>
            <a:ext cx="5181600" cy="331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0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8FE6AE-F38E-41EA-BB8D-DA1577658786}"/>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R-CNN: Overview</a:t>
            </a:r>
          </a:p>
        </p:txBody>
      </p:sp>
      <p:sp>
        <p:nvSpPr>
          <p:cNvPr id="3" name="Content Placeholder 2">
            <a:extLst>
              <a:ext uri="{FF2B5EF4-FFF2-40B4-BE49-F238E27FC236}">
                <a16:creationId xmlns:a16="http://schemas.microsoft.com/office/drawing/2014/main" xmlns="" id="{F6008840-DEAA-4CFC-B701-203D51216EA1}"/>
              </a:ext>
            </a:extLst>
          </p:cNvPr>
          <p:cNvSpPr>
            <a:spLocks noGrp="1"/>
          </p:cNvSpPr>
          <p:nvPr>
            <p:ph sz="half" idx="1"/>
          </p:nvPr>
        </p:nvSpPr>
        <p:spPr/>
        <p:txBody>
          <a:bodyPr>
            <a:normAutofit/>
          </a:bodyPr>
          <a:lstStyle/>
          <a:p>
            <a:r>
              <a:rPr lang="en-US" sz="1400" dirty="0">
                <a:latin typeface="Calibri" panose="020F0502020204030204" pitchFamily="34" charset="0"/>
                <a:cs typeface="Calibri" panose="020F0502020204030204" pitchFamily="34" charset="0"/>
              </a:rPr>
              <a:t>R-CNN creates these bounding boxes, or region proposals, using a process called Selective Search. </a:t>
            </a:r>
          </a:p>
          <a:p>
            <a:r>
              <a:rPr lang="en-US" sz="1400" dirty="0">
                <a:latin typeface="Calibri" panose="020F0502020204030204" pitchFamily="34" charset="0"/>
                <a:cs typeface="Calibri" panose="020F0502020204030204" pitchFamily="34" charset="0"/>
              </a:rPr>
              <a:t>At a high level, Selective Search (shown in the image right) looks at the image through windows of different sizes, and for each size tries to group together adjacent pixels by texture, color, or intensity to identify objects.</a:t>
            </a:r>
          </a:p>
          <a:p>
            <a:r>
              <a:rPr lang="en-US" sz="1400" dirty="0">
                <a:latin typeface="Calibri" panose="020F0502020204030204" pitchFamily="34" charset="0"/>
                <a:cs typeface="Calibri" panose="020F0502020204030204" pitchFamily="34" charset="0"/>
              </a:rPr>
              <a:t>Once the proposals are created, R-CNN warps the region to a standard square size and passes it through to a modified version of </a:t>
            </a:r>
            <a:r>
              <a:rPr lang="en-US" sz="1400" dirty="0" err="1">
                <a:latin typeface="Calibri" panose="020F0502020204030204" pitchFamily="34" charset="0"/>
                <a:cs typeface="Calibri" panose="020F0502020204030204" pitchFamily="34" charset="0"/>
              </a:rPr>
              <a:t>AlexNet</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On the final layer of the CNN, R-CNN adds a Support Vector Machine (SVM) that simply classifies whether this is an object, and if so what object. This is step 4 in the image shown right side.</a:t>
            </a:r>
          </a:p>
        </p:txBody>
      </p:sp>
      <p:pic>
        <p:nvPicPr>
          <p:cNvPr id="3074" name="Picture 2" descr="https://cdn-images-1.medium.com/max/1600/0*Sdj6sKDRQyZpO6oH.">
            <a:extLst>
              <a:ext uri="{FF2B5EF4-FFF2-40B4-BE49-F238E27FC236}">
                <a16:creationId xmlns:a16="http://schemas.microsoft.com/office/drawing/2014/main" xmlns="" id="{784DA631-6D3C-43E4-8C5E-3F20174CE73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60320"/>
            <a:ext cx="5181600" cy="32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9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91B42F9-47B3-4DCC-B60E-1492B3A3473C}"/>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R-CNN: Overview</a:t>
            </a:r>
          </a:p>
        </p:txBody>
      </p:sp>
      <p:sp>
        <p:nvSpPr>
          <p:cNvPr id="3" name="Content Placeholder 2">
            <a:extLst>
              <a:ext uri="{FF2B5EF4-FFF2-40B4-BE49-F238E27FC236}">
                <a16:creationId xmlns:a16="http://schemas.microsoft.com/office/drawing/2014/main" xmlns="" id="{3A2C758A-27BA-4A08-ADDA-AFEC130A5D99}"/>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Now, having found the object in the box, can we tighten the box to fit the true dimensions of the object? We can, and this is the final step of R-CNN. R-CNN runs a simple linear regression on the region proposal to generate tighter bounding box coordinates to get our final result. Here are the inputs and outputs of this regression model:</a:t>
            </a:r>
          </a:p>
          <a:p>
            <a:r>
              <a:rPr lang="en-US" sz="1800" b="1" dirty="0">
                <a:latin typeface="Calibri" panose="020F0502020204030204" pitchFamily="34" charset="0"/>
                <a:cs typeface="Calibri" panose="020F0502020204030204" pitchFamily="34" charset="0"/>
              </a:rPr>
              <a:t>Inputs</a:t>
            </a:r>
            <a:r>
              <a:rPr lang="en-US" sz="1800" dirty="0">
                <a:latin typeface="Calibri" panose="020F0502020204030204" pitchFamily="34" charset="0"/>
                <a:cs typeface="Calibri" panose="020F0502020204030204" pitchFamily="34" charset="0"/>
              </a:rPr>
              <a:t>: sub-regions of the image corresponding to objects.</a:t>
            </a:r>
          </a:p>
          <a:p>
            <a:r>
              <a:rPr lang="en-US" sz="1800" b="1" dirty="0">
                <a:latin typeface="Calibri" panose="020F0502020204030204" pitchFamily="34" charset="0"/>
                <a:cs typeface="Calibri" panose="020F0502020204030204" pitchFamily="34" charset="0"/>
              </a:rPr>
              <a:t>Outputs</a:t>
            </a:r>
            <a:r>
              <a:rPr lang="en-US" sz="1800" dirty="0">
                <a:latin typeface="Calibri" panose="020F0502020204030204" pitchFamily="34" charset="0"/>
                <a:cs typeface="Calibri" panose="020F0502020204030204" pitchFamily="34" charset="0"/>
              </a:rPr>
              <a:t>: New bounding box coordinates for the object in the sub-region.</a:t>
            </a: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522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EADA247-EF61-4E1E-A8AD-FAF50937F080}"/>
              </a:ext>
            </a:extLst>
          </p:cNvPr>
          <p:cNvSpPr>
            <a:spLocks noGrp="1"/>
          </p:cNvSpPr>
          <p:nvPr>
            <p:ph type="title"/>
          </p:nvPr>
        </p:nvSpPr>
        <p:spPr/>
        <p:txBody>
          <a:bodyPr>
            <a:normAutofit/>
          </a:bodyPr>
          <a:lstStyle/>
          <a:p>
            <a:r>
              <a:rPr lang="en-US" sz="2600" b="1" dirty="0" smtClean="0">
                <a:latin typeface="Calibri" panose="020F0502020204030204" pitchFamily="34" charset="0"/>
                <a:cs typeface="Calibri" panose="020F0502020204030204" pitchFamily="34" charset="0"/>
              </a:rPr>
              <a:t>R- </a:t>
            </a:r>
            <a:r>
              <a:rPr lang="en-US" sz="2600" b="1" dirty="0">
                <a:latin typeface="Calibri" panose="020F0502020204030204" pitchFamily="34" charset="0"/>
                <a:cs typeface="Calibri" panose="020F0502020204030204" pitchFamily="34" charset="0"/>
              </a:rPr>
              <a:t>CNN	</a:t>
            </a:r>
            <a:r>
              <a:rPr lang="en-US" sz="2600" b="1" dirty="0" smtClean="0">
                <a:latin typeface="Calibri" panose="020F0502020204030204" pitchFamily="34" charset="0"/>
                <a:cs typeface="Calibri" panose="020F0502020204030204" pitchFamily="34" charset="0"/>
              </a:rPr>
              <a:t>Problems</a:t>
            </a:r>
            <a:endParaRPr lang="en-US" sz="2600"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xmlns="" id="{A81F0A39-457B-4A3F-8208-13803BF3D318}"/>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R-CNN works really well, but is really quite slow for a few simple reasons:</a:t>
            </a:r>
          </a:p>
          <a:p>
            <a:r>
              <a:rPr lang="en-US" sz="1800" dirty="0">
                <a:latin typeface="Calibri" panose="020F0502020204030204" pitchFamily="34" charset="0"/>
                <a:cs typeface="Calibri" panose="020F0502020204030204" pitchFamily="34" charset="0"/>
              </a:rPr>
              <a:t>It requires a forward pass of the CNN (</a:t>
            </a:r>
            <a:r>
              <a:rPr lang="en-US" sz="1800" dirty="0" err="1">
                <a:latin typeface="Calibri" panose="020F0502020204030204" pitchFamily="34" charset="0"/>
                <a:cs typeface="Calibri" panose="020F0502020204030204" pitchFamily="34" charset="0"/>
              </a:rPr>
              <a:t>AlexNet</a:t>
            </a:r>
            <a:r>
              <a:rPr lang="en-US" sz="1800" dirty="0">
                <a:latin typeface="Calibri" panose="020F0502020204030204" pitchFamily="34" charset="0"/>
                <a:cs typeface="Calibri" panose="020F0502020204030204" pitchFamily="34" charset="0"/>
              </a:rPr>
              <a:t>) for every single region proposal for every single image (that’s around 2000 forward passes per image!).</a:t>
            </a:r>
          </a:p>
          <a:p>
            <a:r>
              <a:rPr lang="en-US" sz="1800" dirty="0">
                <a:latin typeface="Calibri" panose="020F0502020204030204" pitchFamily="34" charset="0"/>
                <a:cs typeface="Calibri" panose="020F0502020204030204" pitchFamily="34" charset="0"/>
              </a:rPr>
              <a:t>It has to train three different models separately - the CNN to generate image features, the classifier that predicts the class, and the regression model to tighten the bounding boxes. This makes the pipeline extremely hard to train.</a:t>
            </a:r>
          </a:p>
          <a:p>
            <a:r>
              <a:rPr lang="en-US" sz="1800" dirty="0">
                <a:latin typeface="Calibri" panose="020F0502020204030204" pitchFamily="34" charset="0"/>
                <a:cs typeface="Calibri" panose="020F0502020204030204" pitchFamily="34" charset="0"/>
              </a:rPr>
              <a:t>In 2015, Ross </a:t>
            </a:r>
            <a:r>
              <a:rPr lang="en-US" sz="1800" dirty="0" err="1">
                <a:latin typeface="Calibri" panose="020F0502020204030204" pitchFamily="34" charset="0"/>
                <a:cs typeface="Calibri" panose="020F0502020204030204" pitchFamily="34" charset="0"/>
              </a:rPr>
              <a:t>Girshick</a:t>
            </a:r>
            <a:r>
              <a:rPr lang="en-US" sz="1800" dirty="0">
                <a:latin typeface="Calibri" panose="020F0502020204030204" pitchFamily="34" charset="0"/>
                <a:cs typeface="Calibri" panose="020F0502020204030204" pitchFamily="34" charset="0"/>
              </a:rPr>
              <a:t>, the first author of R-CNN, solved both these problems, leading to the second algorithm in our short history - Fast R-CNN. Let’s now go over its main insights.</a:t>
            </a: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436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A9845E-9F36-4063-8B5A-644704841BEB}"/>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Insight 1: ROI (Region of Interest) Pooling</a:t>
            </a:r>
            <a:r>
              <a:rPr lang="en-US" sz="2600" dirty="0">
                <a:latin typeface="Calibri" panose="020F0502020204030204" pitchFamily="34" charset="0"/>
                <a:cs typeface="Calibri" panose="020F0502020204030204" pitchFamily="34" charset="0"/>
              </a:rPr>
              <a:t/>
            </a: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FC60F775-06A5-45BA-BBCB-26866C2C21BB}"/>
              </a:ext>
            </a:extLst>
          </p:cNvPr>
          <p:cNvSpPr>
            <a:spLocks noGrp="1"/>
          </p:cNvSpPr>
          <p:nvPr>
            <p:ph sz="half" idx="1"/>
          </p:nvPr>
        </p:nvSpPr>
        <p:spPr/>
        <p:txBody>
          <a:bodyPr>
            <a:normAutofit/>
          </a:bodyPr>
          <a:lstStyle/>
          <a:p>
            <a:r>
              <a:rPr lang="en-US" sz="1800" dirty="0">
                <a:latin typeface="Calibri" panose="020F0502020204030204" pitchFamily="34" charset="0"/>
                <a:cs typeface="Calibri" panose="020F0502020204030204" pitchFamily="34" charset="0"/>
              </a:rPr>
              <a:t>For the forward pass of the CNN, </a:t>
            </a:r>
            <a:r>
              <a:rPr lang="en-US" sz="1800" dirty="0" err="1">
                <a:latin typeface="Calibri" panose="020F0502020204030204" pitchFamily="34" charset="0"/>
                <a:cs typeface="Calibri" panose="020F0502020204030204" pitchFamily="34" charset="0"/>
              </a:rPr>
              <a:t>Girshick</a:t>
            </a:r>
            <a:r>
              <a:rPr lang="en-US" sz="1800" dirty="0">
                <a:latin typeface="Calibri" panose="020F0502020204030204" pitchFamily="34" charset="0"/>
                <a:cs typeface="Calibri" panose="020F0502020204030204" pitchFamily="34" charset="0"/>
              </a:rPr>
              <a:t> realized that for each image, a lot of proposed regions for the image invariably overlapped causing us to run the same CNN computation again and again (~2000 times!). His insight was simple — </a:t>
            </a:r>
            <a:r>
              <a:rPr lang="en-US" sz="1800" b="1" dirty="0">
                <a:latin typeface="Calibri" panose="020F0502020204030204" pitchFamily="34" charset="0"/>
                <a:cs typeface="Calibri" panose="020F0502020204030204" pitchFamily="34" charset="0"/>
              </a:rPr>
              <a:t>Why not run the CNN just once per image and then find a way to share that computation across the ~2000 proposals?</a:t>
            </a: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pic>
        <p:nvPicPr>
          <p:cNvPr id="4098" name="Picture 2" descr="https://cdn-images-1.medium.com/max/1600/1*4K_Bq1AhAsTe9vlT0wsdXQ.png">
            <a:extLst>
              <a:ext uri="{FF2B5EF4-FFF2-40B4-BE49-F238E27FC236}">
                <a16:creationId xmlns:a16="http://schemas.microsoft.com/office/drawing/2014/main" xmlns="" id="{DCC43A5E-CBC9-403D-B04C-0EB91ECE3B88}"/>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93971" y="2675189"/>
            <a:ext cx="5181600" cy="321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367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36D15E0-EC5B-424A-933B-740FEA5460E1}"/>
              </a:ext>
            </a:extLst>
          </p:cNvPr>
          <p:cNvSpPr>
            <a:spLocks noGrp="1"/>
          </p:cNvSpPr>
          <p:nvPr>
            <p:ph type="title"/>
          </p:nvPr>
        </p:nvSpPr>
        <p:spPr/>
        <p:txBody>
          <a:bodyPr>
            <a:normAutofit/>
          </a:bodyPr>
          <a:lstStyle/>
          <a:p>
            <a:r>
              <a:rPr lang="en-US" sz="2600" b="1" dirty="0">
                <a:latin typeface="Calibri" panose="020F0502020204030204" pitchFamily="34" charset="0"/>
                <a:cs typeface="Calibri" panose="020F0502020204030204" pitchFamily="34" charset="0"/>
              </a:rPr>
              <a:t>Fast R-CNN: Insight1</a:t>
            </a:r>
          </a:p>
        </p:txBody>
      </p:sp>
      <p:sp>
        <p:nvSpPr>
          <p:cNvPr id="6" name="Content Placeholder 5">
            <a:extLst>
              <a:ext uri="{FF2B5EF4-FFF2-40B4-BE49-F238E27FC236}">
                <a16:creationId xmlns:a16="http://schemas.microsoft.com/office/drawing/2014/main" xmlns="" id="{A28346EC-3455-47D5-8A71-8DCEB0703FED}"/>
              </a:ext>
            </a:extLst>
          </p:cNvPr>
          <p:cNvSpPr>
            <a:spLocks noGrp="1"/>
          </p:cNvSpPr>
          <p:nvPr>
            <p:ph sz="half" idx="1"/>
          </p:nvPr>
        </p:nvSpPr>
        <p:spPr/>
        <p:txBody>
          <a:bodyPr>
            <a:normAutofit fontScale="92500" lnSpcReduction="20000"/>
          </a:bodyPr>
          <a:lstStyle/>
          <a:p>
            <a:r>
              <a:rPr lang="en-US" sz="1800" dirty="0">
                <a:latin typeface="Calibri" panose="020F0502020204030204" pitchFamily="34" charset="0"/>
                <a:cs typeface="Calibri" panose="020F0502020204030204" pitchFamily="34" charset="0"/>
              </a:rPr>
              <a:t>This is exactly what Fast R-CNN does using a technique known as </a:t>
            </a:r>
            <a:r>
              <a:rPr lang="en-US" sz="1800" dirty="0" err="1">
                <a:latin typeface="Calibri" panose="020F0502020204030204" pitchFamily="34" charset="0"/>
                <a:cs typeface="Calibri" panose="020F0502020204030204" pitchFamily="34" charset="0"/>
              </a:rPr>
              <a:t>RoIPool</a:t>
            </a:r>
            <a:r>
              <a:rPr lang="en-US" sz="1800" dirty="0">
                <a:latin typeface="Calibri" panose="020F0502020204030204" pitchFamily="34" charset="0"/>
                <a:cs typeface="Calibri" panose="020F0502020204030204" pitchFamily="34" charset="0"/>
              </a:rPr>
              <a:t> (Region of Interest Pooling). </a:t>
            </a:r>
          </a:p>
          <a:p>
            <a:r>
              <a:rPr lang="en-US" sz="1800" dirty="0">
                <a:latin typeface="Calibri" panose="020F0502020204030204" pitchFamily="34" charset="0"/>
                <a:cs typeface="Calibri" panose="020F0502020204030204" pitchFamily="34" charset="0"/>
              </a:rPr>
              <a:t>At its core, </a:t>
            </a:r>
            <a:r>
              <a:rPr lang="en-US" sz="1800" dirty="0" err="1">
                <a:latin typeface="Calibri" panose="020F0502020204030204" pitchFamily="34" charset="0"/>
                <a:cs typeface="Calibri" panose="020F0502020204030204" pitchFamily="34" charset="0"/>
              </a:rPr>
              <a:t>RoIPool</a:t>
            </a:r>
            <a:r>
              <a:rPr lang="en-US" sz="1800" dirty="0">
                <a:latin typeface="Calibri" panose="020F0502020204030204" pitchFamily="34" charset="0"/>
                <a:cs typeface="Calibri" panose="020F0502020204030204" pitchFamily="34" charset="0"/>
              </a:rPr>
              <a:t> shares the forward pass of a CNN for an image across its </a:t>
            </a:r>
            <a:r>
              <a:rPr lang="en-US" sz="1800" dirty="0" err="1">
                <a:latin typeface="Calibri" panose="020F0502020204030204" pitchFamily="34" charset="0"/>
                <a:cs typeface="Calibri" panose="020F0502020204030204" pitchFamily="34" charset="0"/>
              </a:rPr>
              <a:t>subregions</a:t>
            </a:r>
            <a:r>
              <a:rPr lang="en-US" sz="180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 In the image above, notice how the CNN features for each region are obtained by selecting a corresponding region from the CNN’s feature map. </a:t>
            </a:r>
          </a:p>
          <a:p>
            <a:r>
              <a:rPr lang="en-US" sz="1800" dirty="0">
                <a:latin typeface="Calibri" panose="020F0502020204030204" pitchFamily="34" charset="0"/>
                <a:cs typeface="Calibri" panose="020F0502020204030204" pitchFamily="34" charset="0"/>
              </a:rPr>
              <a:t>Then, the features in each region are pooled (usually using max pooling). So all it takes us is one pass of the original image as opposed to ~2000!</a:t>
            </a:r>
          </a:p>
        </p:txBody>
      </p:sp>
      <p:pic>
        <p:nvPicPr>
          <p:cNvPr id="7" name="Picture 2" descr="https://cdn-images-1.medium.com/max/1600/1*4K_Bq1AhAsTe9vlT0wsdXQ.png">
            <a:extLst>
              <a:ext uri="{FF2B5EF4-FFF2-40B4-BE49-F238E27FC236}">
                <a16:creationId xmlns:a16="http://schemas.microsoft.com/office/drawing/2014/main" xmlns="" id="{DCC43A5E-CBC9-403D-B04C-0EB91ECE3B88}"/>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81725" y="3030196"/>
            <a:ext cx="4718050" cy="23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9674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2903</TotalTime>
  <Words>933</Words>
  <Application>Microsoft Office PowerPoint</Application>
  <PresentationFormat>Custom</PresentationFormat>
  <Paragraphs>104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Organic</vt:lpstr>
      <vt:lpstr>REGION BASED  CONVOLUTIONAL NEURAL NETWORKS</vt:lpstr>
      <vt:lpstr>Contents</vt:lpstr>
      <vt:lpstr>R-CNN - An Early Application of CNNs to Object Detection </vt:lpstr>
      <vt:lpstr>R-CNN: Goal</vt:lpstr>
      <vt:lpstr>R-CNN: Overview</vt:lpstr>
      <vt:lpstr>R-CNN: Overview</vt:lpstr>
      <vt:lpstr>R- CNN Problems</vt:lpstr>
      <vt:lpstr>Fast R-CNN Insight 1: ROI (Region of Interest) Pooling </vt:lpstr>
      <vt:lpstr>Fast R-CNN: Insight1</vt:lpstr>
      <vt:lpstr>Fast R-CNN Insight 2: Combine All Models into One Network</vt:lpstr>
      <vt:lpstr>Fast R-CNN: Insight2</vt:lpstr>
      <vt:lpstr>ROI Pooling</vt:lpstr>
      <vt:lpstr>Fast R-CNN: Typical process of ROI Pooling</vt:lpstr>
      <vt:lpstr>Fast R-CNN: Overview</vt:lpstr>
      <vt:lpstr>Fast R-CNN: Problems</vt:lpstr>
      <vt:lpstr>Faster R-CNN </vt:lpstr>
      <vt:lpstr>Faster R-CNN: positive/negative samples</vt:lpstr>
      <vt:lpstr>Region Proposal Network</vt:lpstr>
      <vt:lpstr>Faster R-CNN: Results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Dinakar Kandavalli</dc:creator>
  <cp:lastModifiedBy>GraphicsLabStudent</cp:lastModifiedBy>
  <cp:revision>75</cp:revision>
  <dcterms:created xsi:type="dcterms:W3CDTF">2017-11-11T05:53:33Z</dcterms:created>
  <dcterms:modified xsi:type="dcterms:W3CDTF">2017-11-13T20:12:50Z</dcterms:modified>
</cp:coreProperties>
</file>